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5"/>
  </p:notesMasterIdLst>
  <p:sldIdLst>
    <p:sldId id="259" r:id="rId2"/>
    <p:sldId id="261" r:id="rId3"/>
    <p:sldId id="271" r:id="rId4"/>
    <p:sldId id="262" r:id="rId5"/>
    <p:sldId id="263" r:id="rId6"/>
    <p:sldId id="264" r:id="rId7"/>
    <p:sldId id="257"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8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84"/>
  </p:normalViewPr>
  <p:slideViewPr>
    <p:cSldViewPr snapToGrid="0">
      <p:cViewPr varScale="1">
        <p:scale>
          <a:sx n="79" d="100"/>
          <a:sy n="79" d="100"/>
        </p:scale>
        <p:origin x="63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tish Kumar Dash" userId="1874d1f4-1d44-411a-87bd-df2e8ca90fa3" providerId="ADAL" clId="{08BDE7BC-8BC8-41DE-B02D-E08608846943}"/>
    <pc:docChg chg="modSld">
      <pc:chgData name="Atish Kumar Dash" userId="1874d1f4-1d44-411a-87bd-df2e8ca90fa3" providerId="ADAL" clId="{08BDE7BC-8BC8-41DE-B02D-E08608846943}" dt="2024-05-01T14:33:45.301" v="1" actId="20577"/>
      <pc:docMkLst>
        <pc:docMk/>
      </pc:docMkLst>
      <pc:sldChg chg="modSp mod">
        <pc:chgData name="Atish Kumar Dash" userId="1874d1f4-1d44-411a-87bd-df2e8ca90fa3" providerId="ADAL" clId="{08BDE7BC-8BC8-41DE-B02D-E08608846943}" dt="2024-05-01T14:33:45.301" v="1" actId="20577"/>
        <pc:sldMkLst>
          <pc:docMk/>
          <pc:sldMk cId="3428198237" sldId="261"/>
        </pc:sldMkLst>
        <pc:spChg chg="mod">
          <ac:chgData name="Atish Kumar Dash" userId="1874d1f4-1d44-411a-87bd-df2e8ca90fa3" providerId="ADAL" clId="{08BDE7BC-8BC8-41DE-B02D-E08608846943}" dt="2024-05-01T14:33:45.301" v="1" actId="20577"/>
          <ac:spMkLst>
            <pc:docMk/>
            <pc:sldMk cId="3428198237" sldId="261"/>
            <ac:spMk id="13" creationId="{B317829F-5FDB-1347-9861-B9EF44FE2C25}"/>
          </ac:spMkLst>
        </pc:spChg>
      </pc:sldChg>
    </pc:docChg>
  </pc:docChgLst>
  <pc:docChgLst>
    <pc:chgData name="Bhumika Deo" userId="S::bdeo@buffalo.edu::68933290-b76e-433c-8b4e-76ac6827269e" providerId="AD" clId="Web-{B535675B-A9CB-406C-835F-B53B4481EAB8}"/>
    <pc:docChg chg="modSld">
      <pc:chgData name="Bhumika Deo" userId="S::bdeo@buffalo.edu::68933290-b76e-433c-8b4e-76ac6827269e" providerId="AD" clId="Web-{B535675B-A9CB-406C-835F-B53B4481EAB8}" dt="2024-04-28T23:28:13.720" v="2"/>
      <pc:docMkLst>
        <pc:docMk/>
      </pc:docMkLst>
      <pc:sldChg chg="modSp">
        <pc:chgData name="Bhumika Deo" userId="S::bdeo@buffalo.edu::68933290-b76e-433c-8b4e-76ac6827269e" providerId="AD" clId="Web-{B535675B-A9CB-406C-835F-B53B4481EAB8}" dt="2024-04-28T23:28:13.720" v="2"/>
        <pc:sldMkLst>
          <pc:docMk/>
          <pc:sldMk cId="2151474742" sldId="265"/>
        </pc:sldMkLst>
        <pc:graphicFrameChg chg="mod modGraphic">
          <ac:chgData name="Bhumika Deo" userId="S::bdeo@buffalo.edu::68933290-b76e-433c-8b4e-76ac6827269e" providerId="AD" clId="Web-{B535675B-A9CB-406C-835F-B53B4481EAB8}" dt="2024-04-28T23:28:13.720" v="2"/>
          <ac:graphicFrameMkLst>
            <pc:docMk/>
            <pc:sldMk cId="2151474742" sldId="265"/>
            <ac:graphicFrameMk id="9" creationId="{EC104CDC-A970-1A4D-9512-2F0D86CFD8E7}"/>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522B0E-3FC4-B149-A8B4-BDDFADF7B9FA}" type="datetimeFigureOut">
              <a:rPr lang="en-US" smtClean="0"/>
              <a:t>5/1/2024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67802-D28D-F141-84A7-B13880238B76}" type="slidenum">
              <a:rPr lang="en-US" smtClean="0"/>
              <a:t>‹#›</a:t>
            </a:fld>
            <a:endParaRPr lang="en-US"/>
          </a:p>
        </p:txBody>
      </p:sp>
    </p:spTree>
    <p:extLst>
      <p:ext uri="{BB962C8B-B14F-4D97-AF65-F5344CB8AC3E}">
        <p14:creationId xmlns:p14="http://schemas.microsoft.com/office/powerpoint/2010/main" val="2816431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4167802-D28D-F141-84A7-B13880238B76}" type="slidenum">
              <a:rPr lang="en-US" smtClean="0"/>
              <a:t>2</a:t>
            </a:fld>
            <a:endParaRPr lang="en-US"/>
          </a:p>
        </p:txBody>
      </p:sp>
    </p:spTree>
    <p:extLst>
      <p:ext uri="{BB962C8B-B14F-4D97-AF65-F5344CB8AC3E}">
        <p14:creationId xmlns:p14="http://schemas.microsoft.com/office/powerpoint/2010/main" val="1825934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4167802-D28D-F141-84A7-B13880238B76}" type="slidenum">
              <a:rPr lang="en-US" smtClean="0"/>
              <a:t>3</a:t>
            </a:fld>
            <a:endParaRPr lang="en-US"/>
          </a:p>
        </p:txBody>
      </p:sp>
    </p:spTree>
    <p:extLst>
      <p:ext uri="{BB962C8B-B14F-4D97-AF65-F5344CB8AC3E}">
        <p14:creationId xmlns:p14="http://schemas.microsoft.com/office/powerpoint/2010/main" val="2762638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5/1/2024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84322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5/1/2024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90596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5/1/2024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5958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5/1/2024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68524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5/1/2024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1532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5/1/2024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46443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5/1/2024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49690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5/1/2024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76709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5/1/2024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533822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5/1/2024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45184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5/1/2024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13811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5/1/2024</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98890297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4">
            <a:extLst>
              <a:ext uri="{FF2B5EF4-FFF2-40B4-BE49-F238E27FC236}">
                <a16:creationId xmlns:a16="http://schemas.microsoft.com/office/drawing/2014/main" id="{26811A6C-040C-4C5A-8FF3-63EC6CC40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a:extLst>
              <a:ext uri="{FF2B5EF4-FFF2-40B4-BE49-F238E27FC236}">
                <a16:creationId xmlns:a16="http://schemas.microsoft.com/office/drawing/2014/main" id="{7FC27906-3491-4D48-A4BD-F9C88381A3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7279"/>
            <a:ext cx="6095998" cy="2290721"/>
            <a:chOff x="6095998" y="-9073"/>
            <a:chExt cx="6096002" cy="6867073"/>
          </a:xfrm>
        </p:grpSpPr>
        <p:sp>
          <p:nvSpPr>
            <p:cNvPr id="29" name="Rectangle 28">
              <a:extLst>
                <a:ext uri="{FF2B5EF4-FFF2-40B4-BE49-F238E27FC236}">
                  <a16:creationId xmlns:a16="http://schemas.microsoft.com/office/drawing/2014/main" id="{A1C35472-1DEA-4BA5-81A5-28525E1D5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D8634E4-D3C6-4641-9894-E7A37348B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8" y="-9073"/>
              <a:ext cx="6095998" cy="6858002"/>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95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F988F5-99F9-044D-90FE-22250238B19C}"/>
              </a:ext>
            </a:extLst>
          </p:cNvPr>
          <p:cNvGrpSpPr/>
          <p:nvPr/>
        </p:nvGrpSpPr>
        <p:grpSpPr>
          <a:xfrm>
            <a:off x="-2212" y="0"/>
            <a:ext cx="12194212" cy="7184689"/>
            <a:chOff x="-12718" y="0"/>
            <a:chExt cx="12194212" cy="7184689"/>
          </a:xfrm>
        </p:grpSpPr>
        <p:grpSp>
          <p:nvGrpSpPr>
            <p:cNvPr id="11" name="Group 10">
              <a:extLst>
                <a:ext uri="{FF2B5EF4-FFF2-40B4-BE49-F238E27FC236}">
                  <a16:creationId xmlns:a16="http://schemas.microsoft.com/office/drawing/2014/main" id="{52100FAE-B48B-7B4D-ADCF-4CEC065B1A07}"/>
                </a:ext>
              </a:extLst>
            </p:cNvPr>
            <p:cNvGrpSpPr/>
            <p:nvPr/>
          </p:nvGrpSpPr>
          <p:grpSpPr>
            <a:xfrm>
              <a:off x="-12718" y="0"/>
              <a:ext cx="12194212" cy="7184689"/>
              <a:chOff x="-12718" y="0"/>
              <a:chExt cx="12194212" cy="7184689"/>
            </a:xfrm>
          </p:grpSpPr>
          <p:sp>
            <p:nvSpPr>
              <p:cNvPr id="8" name="Rectangle 7">
                <a:extLst>
                  <a:ext uri="{FF2B5EF4-FFF2-40B4-BE49-F238E27FC236}">
                    <a16:creationId xmlns:a16="http://schemas.microsoft.com/office/drawing/2014/main" id="{0B994074-EB48-CA42-A959-1455B59004F6}"/>
                  </a:ext>
                </a:extLst>
              </p:cNvPr>
              <p:cNvSpPr/>
              <p:nvPr/>
            </p:nvSpPr>
            <p:spPr>
              <a:xfrm>
                <a:off x="6085496" y="0"/>
                <a:ext cx="6095998" cy="7184689"/>
              </a:xfrm>
              <a:prstGeom prst="rect">
                <a:avLst/>
              </a:prstGeom>
              <a:solidFill>
                <a:srgbClr val="4658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4E2F677-C021-3A42-B2D4-F4BD897C23C5}"/>
                  </a:ext>
                </a:extLst>
              </p:cNvPr>
              <p:cNvSpPr/>
              <p:nvPr/>
            </p:nvSpPr>
            <p:spPr>
              <a:xfrm>
                <a:off x="-12718" y="0"/>
                <a:ext cx="6095994" cy="71846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B04D3D5-3055-7A42-AF75-AF7B44746B0E}"/>
                  </a:ext>
                </a:extLst>
              </p:cNvPr>
              <p:cNvPicPr>
                <a:picLocks noChangeAspect="1"/>
              </p:cNvPicPr>
              <p:nvPr/>
            </p:nvPicPr>
            <p:blipFill>
              <a:blip r:embed="rId2"/>
              <a:stretch>
                <a:fillRect/>
              </a:stretch>
            </p:blipFill>
            <p:spPr>
              <a:xfrm>
                <a:off x="1409679" y="1322747"/>
                <a:ext cx="3251200" cy="3251200"/>
              </a:xfrm>
              <a:prstGeom prst="rect">
                <a:avLst/>
              </a:prstGeom>
            </p:spPr>
          </p:pic>
          <p:sp>
            <p:nvSpPr>
              <p:cNvPr id="10" name="TextBox 9">
                <a:extLst>
                  <a:ext uri="{FF2B5EF4-FFF2-40B4-BE49-F238E27FC236}">
                    <a16:creationId xmlns:a16="http://schemas.microsoft.com/office/drawing/2014/main" id="{47B51212-231A-154E-95F8-94456EE36A95}"/>
                  </a:ext>
                </a:extLst>
              </p:cNvPr>
              <p:cNvSpPr txBox="1"/>
              <p:nvPr/>
            </p:nvSpPr>
            <p:spPr>
              <a:xfrm>
                <a:off x="903894" y="4847215"/>
                <a:ext cx="3914775" cy="1107996"/>
              </a:xfrm>
              <a:prstGeom prst="rect">
                <a:avLst/>
              </a:prstGeom>
              <a:noFill/>
            </p:spPr>
            <p:txBody>
              <a:bodyPr wrap="square" rtlCol="0">
                <a:spAutoFit/>
              </a:bodyPr>
              <a:lstStyle/>
              <a:p>
                <a:pPr algn="ctr"/>
                <a:r>
                  <a:rPr lang="en-US" sz="6600" dirty="0">
                    <a:solidFill>
                      <a:srgbClr val="465859"/>
                    </a:solidFill>
                    <a:latin typeface="+mj-lt"/>
                  </a:rPr>
                  <a:t>DELTA</a:t>
                </a:r>
              </a:p>
            </p:txBody>
          </p:sp>
          <p:sp>
            <p:nvSpPr>
              <p:cNvPr id="18" name="TextBox 17">
                <a:extLst>
                  <a:ext uri="{FF2B5EF4-FFF2-40B4-BE49-F238E27FC236}">
                    <a16:creationId xmlns:a16="http://schemas.microsoft.com/office/drawing/2014/main" id="{1EA17AF6-FE65-DE41-862C-73D5EE4CB11D}"/>
                  </a:ext>
                </a:extLst>
              </p:cNvPr>
              <p:cNvSpPr txBox="1"/>
              <p:nvPr/>
            </p:nvSpPr>
            <p:spPr>
              <a:xfrm>
                <a:off x="160944" y="5794658"/>
                <a:ext cx="5399029" cy="707886"/>
              </a:xfrm>
              <a:prstGeom prst="rect">
                <a:avLst/>
              </a:prstGeom>
              <a:noFill/>
            </p:spPr>
            <p:txBody>
              <a:bodyPr wrap="square" rtlCol="0">
                <a:spAutoFit/>
              </a:bodyPr>
              <a:lstStyle/>
              <a:p>
                <a:pPr algn="ctr"/>
                <a:r>
                  <a:rPr lang="en-US" sz="4000" dirty="0">
                    <a:solidFill>
                      <a:srgbClr val="465859"/>
                    </a:solidFill>
                    <a:latin typeface="+mj-lt"/>
                  </a:rPr>
                  <a:t>Consultancy Services</a:t>
                </a:r>
              </a:p>
            </p:txBody>
          </p:sp>
        </p:grpSp>
        <p:sp>
          <p:nvSpPr>
            <p:cNvPr id="12" name="TextBox 11">
              <a:extLst>
                <a:ext uri="{FF2B5EF4-FFF2-40B4-BE49-F238E27FC236}">
                  <a16:creationId xmlns:a16="http://schemas.microsoft.com/office/drawing/2014/main" id="{06A939E4-2E32-2948-B7C6-EBCEACB84F10}"/>
                </a:ext>
              </a:extLst>
            </p:cNvPr>
            <p:cNvSpPr txBox="1"/>
            <p:nvPr/>
          </p:nvSpPr>
          <p:spPr>
            <a:xfrm>
              <a:off x="6081060" y="1859339"/>
              <a:ext cx="5842927" cy="3139321"/>
            </a:xfrm>
            <a:prstGeom prst="rect">
              <a:avLst/>
            </a:prstGeom>
            <a:noFill/>
          </p:spPr>
          <p:txBody>
            <a:bodyPr wrap="square" rtlCol="0">
              <a:spAutoFit/>
            </a:bodyPr>
            <a:lstStyle/>
            <a:p>
              <a:pPr algn="ctr"/>
              <a:r>
                <a:rPr lang="en-US" sz="6600" dirty="0">
                  <a:solidFill>
                    <a:schemeClr val="bg1"/>
                  </a:solidFill>
                  <a:latin typeface="+mj-lt"/>
                </a:rPr>
                <a:t>STORE MANAGEMENT SYSTEM</a:t>
              </a:r>
            </a:p>
          </p:txBody>
        </p:sp>
      </p:grpSp>
    </p:spTree>
    <p:extLst>
      <p:ext uri="{BB962C8B-B14F-4D97-AF65-F5344CB8AC3E}">
        <p14:creationId xmlns:p14="http://schemas.microsoft.com/office/powerpoint/2010/main" val="4266801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7DEB-1ED5-33E4-984D-4FA62E9E398B}"/>
              </a:ext>
            </a:extLst>
          </p:cNvPr>
          <p:cNvSpPr>
            <a:spLocks noGrp="1"/>
          </p:cNvSpPr>
          <p:nvPr>
            <p:ph type="title"/>
          </p:nvPr>
        </p:nvSpPr>
        <p:spPr/>
        <p:txBody>
          <a:bodyPr/>
          <a:lstStyle/>
          <a:p>
            <a:r>
              <a:rPr lang="en-US" dirty="0"/>
              <a:t>Risk Register</a:t>
            </a:r>
          </a:p>
        </p:txBody>
      </p:sp>
      <p:sp>
        <p:nvSpPr>
          <p:cNvPr id="4" name="Text Placeholder 3">
            <a:extLst>
              <a:ext uri="{FF2B5EF4-FFF2-40B4-BE49-F238E27FC236}">
                <a16:creationId xmlns:a16="http://schemas.microsoft.com/office/drawing/2014/main" id="{C3B4BFD3-2617-CC24-C357-1662ED7C1C8A}"/>
              </a:ext>
            </a:extLst>
          </p:cNvPr>
          <p:cNvSpPr>
            <a:spLocks noGrp="1"/>
          </p:cNvSpPr>
          <p:nvPr>
            <p:ph type="body" sz="half" idx="2"/>
          </p:nvPr>
        </p:nvSpPr>
        <p:spPr/>
        <p:txBody>
          <a:bodyPr>
            <a:noAutofit/>
          </a:bodyPr>
          <a:lstStyle/>
          <a:p>
            <a:r>
              <a:rPr lang="en-US" sz="1500" dirty="0"/>
              <a:t>Creating a risk register for Project Idea 2, which involves implementing a comprehensive store management system for Elite Art Products, is crucial for identifying and mitigating potential risks. Spearheaded by Kevin, the business manager, the initiative aims to streamline operations and enhance financial oversight for the company. </a:t>
            </a:r>
          </a:p>
          <a:p>
            <a:pPr marL="285750" indent="-285750">
              <a:buFont typeface="Arial" panose="020B0604020202020204" pitchFamily="34" charset="0"/>
              <a:buChar char="•"/>
            </a:pPr>
            <a:r>
              <a:rPr lang="en-US" sz="1500" dirty="0"/>
              <a:t>Major risks include regulatory compliance, technical challenges, user training, etc.</a:t>
            </a:r>
          </a:p>
          <a:p>
            <a:pPr marL="285750" indent="-285750">
              <a:buFont typeface="Arial" panose="020B0604020202020204" pitchFamily="34" charset="0"/>
              <a:buChar char="•"/>
            </a:pPr>
            <a:r>
              <a:rPr lang="en-US" sz="1500" dirty="0"/>
              <a:t>Identifying and addressing at least five key risks</a:t>
            </a:r>
          </a:p>
          <a:p>
            <a:pPr marL="285750" indent="-285750">
              <a:buFont typeface="Arial" panose="020B0604020202020204" pitchFamily="34" charset="0"/>
              <a:buChar char="•"/>
            </a:pPr>
            <a:r>
              <a:rPr lang="en-US" sz="1500" dirty="0"/>
              <a:t>Safeguarding project success, aligning with company's long-term goals</a:t>
            </a:r>
          </a:p>
        </p:txBody>
      </p:sp>
      <p:sp>
        <p:nvSpPr>
          <p:cNvPr id="6" name="Rectangle 1">
            <a:extLst>
              <a:ext uri="{FF2B5EF4-FFF2-40B4-BE49-F238E27FC236}">
                <a16:creationId xmlns:a16="http://schemas.microsoft.com/office/drawing/2014/main" id="{32D92051-A98B-E5BC-D4F1-7AFFC4D01E2E}"/>
              </a:ext>
            </a:extLst>
          </p:cNvPr>
          <p:cNvSpPr>
            <a:spLocks noChangeArrowheads="1"/>
          </p:cNvSpPr>
          <p:nvPr/>
        </p:nvSpPr>
        <p:spPr bwMode="auto">
          <a:xfrm>
            <a:off x="6257924" y="128587"/>
            <a:ext cx="5479578" cy="67670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R="0" lvl="0" algn="ctr" fontAlgn="base">
              <a:lnSpc>
                <a:spcPct val="120000"/>
              </a:lnSpc>
              <a:spcBef>
                <a:spcPts val="1000"/>
              </a:spcBef>
              <a:spcAft>
                <a:spcPct val="0"/>
              </a:spcAft>
              <a:buClrTx/>
              <a:buSzTx/>
              <a:tabLst/>
            </a:pPr>
            <a:r>
              <a:rPr lang="en-US" altLang="en-US" b="1" u="sng" dirty="0"/>
              <a:t>Risk Register</a:t>
            </a:r>
            <a:endParaRPr kumimoji="0" lang="en-US" altLang="en-US" b="0" i="0" u="none" strike="noStrike" cap="none" normalizeH="0" baseline="0" dirty="0">
              <a:ln>
                <a:noFill/>
              </a:ln>
              <a:effectLst/>
            </a:endParaRPr>
          </a:p>
        </p:txBody>
      </p:sp>
      <p:pic>
        <p:nvPicPr>
          <p:cNvPr id="9" name="Picture 8">
            <a:extLst>
              <a:ext uri="{FF2B5EF4-FFF2-40B4-BE49-F238E27FC236}">
                <a16:creationId xmlns:a16="http://schemas.microsoft.com/office/drawing/2014/main" id="{B9A39923-8B6B-A72B-4534-39F34F8E88B1}"/>
              </a:ext>
            </a:extLst>
          </p:cNvPr>
          <p:cNvPicPr>
            <a:picLocks noChangeAspect="1"/>
          </p:cNvPicPr>
          <p:nvPr/>
        </p:nvPicPr>
        <p:blipFill rotWithShape="1">
          <a:blip r:embed="rId2"/>
          <a:srcRect r="42944"/>
          <a:stretch/>
        </p:blipFill>
        <p:spPr>
          <a:xfrm>
            <a:off x="6257924" y="1786754"/>
            <a:ext cx="5748965" cy="2795792"/>
          </a:xfrm>
          <a:prstGeom prst="rect">
            <a:avLst/>
          </a:prstGeom>
        </p:spPr>
      </p:pic>
    </p:spTree>
    <p:extLst>
      <p:ext uri="{BB962C8B-B14F-4D97-AF65-F5344CB8AC3E}">
        <p14:creationId xmlns:p14="http://schemas.microsoft.com/office/powerpoint/2010/main" val="1576987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7DEB-1ED5-33E4-984D-4FA62E9E398B}"/>
              </a:ext>
            </a:extLst>
          </p:cNvPr>
          <p:cNvSpPr>
            <a:spLocks noGrp="1"/>
          </p:cNvSpPr>
          <p:nvPr>
            <p:ph type="title"/>
          </p:nvPr>
        </p:nvSpPr>
        <p:spPr/>
        <p:txBody>
          <a:bodyPr/>
          <a:lstStyle/>
          <a:p>
            <a:r>
              <a:rPr lang="en-US" dirty="0"/>
              <a:t>Quality Management Plan</a:t>
            </a:r>
          </a:p>
        </p:txBody>
      </p:sp>
      <p:sp>
        <p:nvSpPr>
          <p:cNvPr id="4" name="Text Placeholder 3">
            <a:extLst>
              <a:ext uri="{FF2B5EF4-FFF2-40B4-BE49-F238E27FC236}">
                <a16:creationId xmlns:a16="http://schemas.microsoft.com/office/drawing/2014/main" id="{C3B4BFD3-2617-CC24-C357-1662ED7C1C8A}"/>
              </a:ext>
            </a:extLst>
          </p:cNvPr>
          <p:cNvSpPr>
            <a:spLocks noGrp="1"/>
          </p:cNvSpPr>
          <p:nvPr>
            <p:ph type="body" sz="half" idx="2"/>
          </p:nvPr>
        </p:nvSpPr>
        <p:spPr>
          <a:xfrm>
            <a:off x="484552" y="2368685"/>
            <a:ext cx="5287234" cy="3354388"/>
          </a:xfrm>
        </p:spPr>
        <p:txBody>
          <a:bodyPr>
            <a:noAutofit/>
          </a:bodyPr>
          <a:lstStyle/>
          <a:p>
            <a:r>
              <a:rPr lang="en-US" sz="1500" dirty="0"/>
              <a:t>The Quality Management Plan ensures that the store management system meets the highest standards of quality to effectively support Elite Art Products' operations.</a:t>
            </a:r>
          </a:p>
          <a:p>
            <a:r>
              <a:rPr lang="en-US" sz="1500" dirty="0"/>
              <a:t>It is essential for Elite Art Products because</a:t>
            </a:r>
          </a:p>
          <a:p>
            <a:pPr marL="285750" indent="-285750">
              <a:buFont typeface="Arial" panose="020B0604020202020204" pitchFamily="34" charset="0"/>
              <a:buChar char="•"/>
            </a:pPr>
            <a:r>
              <a:rPr lang="en-US" sz="1500" dirty="0"/>
              <a:t>It ensures that their store management system meets the highest standards of functionality, reliability, and user satisfaction</a:t>
            </a:r>
          </a:p>
          <a:p>
            <a:pPr marL="285750" indent="-285750">
              <a:buFont typeface="Arial" panose="020B0604020202020204" pitchFamily="34" charset="0"/>
              <a:buChar char="•"/>
            </a:pPr>
            <a:r>
              <a:rPr lang="en-US" sz="1500" dirty="0"/>
              <a:t>By establishing clear objectives, activities, and control measures, the plan ensures that the system aligns with user requirements and operates effectively</a:t>
            </a:r>
          </a:p>
          <a:p>
            <a:pPr marL="285750" indent="-285750">
              <a:buFont typeface="Arial" panose="020B0604020202020204" pitchFamily="34" charset="0"/>
              <a:buChar char="•"/>
            </a:pPr>
            <a:r>
              <a:rPr lang="en-US" sz="1500" dirty="0"/>
              <a:t>It also facilitates proactive identification and resolution of quality issues</a:t>
            </a:r>
          </a:p>
        </p:txBody>
      </p:sp>
      <p:sp>
        <p:nvSpPr>
          <p:cNvPr id="5" name="TextBox 4">
            <a:extLst>
              <a:ext uri="{FF2B5EF4-FFF2-40B4-BE49-F238E27FC236}">
                <a16:creationId xmlns:a16="http://schemas.microsoft.com/office/drawing/2014/main" id="{E4944DA5-3BEA-D9BA-FF50-7F68DE11273B}"/>
              </a:ext>
            </a:extLst>
          </p:cNvPr>
          <p:cNvSpPr txBox="1"/>
          <p:nvPr/>
        </p:nvSpPr>
        <p:spPr>
          <a:xfrm>
            <a:off x="6420216" y="457200"/>
            <a:ext cx="5287234" cy="5632311"/>
          </a:xfrm>
          <a:prstGeom prst="rect">
            <a:avLst/>
          </a:prstGeom>
          <a:noFill/>
        </p:spPr>
        <p:txBody>
          <a:bodyPr wrap="square">
            <a:spAutoFit/>
          </a:bodyPr>
          <a:lstStyle/>
          <a:p>
            <a:pPr algn="l"/>
            <a:r>
              <a:rPr lang="en-US" b="1" i="0" dirty="0">
                <a:solidFill>
                  <a:srgbClr val="0D0D0D"/>
                </a:solidFill>
                <a:effectLst/>
                <a:highlight>
                  <a:srgbClr val="FFFFFF"/>
                </a:highlight>
                <a:latin typeface="Söhne"/>
              </a:rPr>
              <a:t>Major Activities Undertaken</a:t>
            </a:r>
            <a:r>
              <a:rPr lang="en-US" b="0" i="0" dirty="0">
                <a:solidFill>
                  <a:srgbClr val="0D0D0D"/>
                </a:solidFill>
                <a:effectLst/>
                <a:highlight>
                  <a:srgbClr val="FFFFFF"/>
                </a:highlight>
                <a:latin typeface="Söhne"/>
              </a:rPr>
              <a:t>:</a:t>
            </a:r>
          </a:p>
          <a:p>
            <a:pPr marL="742950" lvl="1" indent="-285750" algn="l">
              <a:buFont typeface="+mj-lt"/>
              <a:buAutoNum type="arabicPeriod"/>
            </a:pPr>
            <a:r>
              <a:rPr lang="en-US" b="0" i="0" dirty="0">
                <a:solidFill>
                  <a:srgbClr val="0D0D0D"/>
                </a:solidFill>
                <a:effectLst/>
                <a:highlight>
                  <a:srgbClr val="FFFFFF"/>
                </a:highlight>
                <a:latin typeface="Söhne"/>
              </a:rPr>
              <a:t>Regular reviews and testing to identify and address quality issues.</a:t>
            </a:r>
          </a:p>
          <a:p>
            <a:pPr marL="742950" lvl="1" indent="-285750" algn="l">
              <a:buFont typeface="+mj-lt"/>
              <a:buAutoNum type="arabicPeriod"/>
            </a:pPr>
            <a:r>
              <a:rPr lang="en-US" b="0" i="0" dirty="0">
                <a:solidFill>
                  <a:srgbClr val="0D0D0D"/>
                </a:solidFill>
                <a:effectLst/>
                <a:highlight>
                  <a:srgbClr val="FFFFFF"/>
                </a:highlight>
                <a:latin typeface="Söhne"/>
              </a:rPr>
              <a:t>Use of metrics to monitor project progress and product quality.</a:t>
            </a:r>
          </a:p>
          <a:p>
            <a:pPr marL="742950" lvl="1" indent="-285750" algn="l">
              <a:buFont typeface="+mj-lt"/>
              <a:buAutoNum type="arabicPeriod"/>
            </a:pPr>
            <a:r>
              <a:rPr lang="en-US" b="0" i="0" dirty="0">
                <a:solidFill>
                  <a:srgbClr val="0D0D0D"/>
                </a:solidFill>
                <a:effectLst/>
                <a:highlight>
                  <a:srgbClr val="FFFFFF"/>
                </a:highlight>
                <a:latin typeface="Söhne"/>
              </a:rPr>
              <a:t>Continuous improvement based on feedback and lessons learned.</a:t>
            </a:r>
          </a:p>
          <a:p>
            <a:pPr algn="l"/>
            <a:r>
              <a:rPr lang="en-US" b="1" i="0" dirty="0">
                <a:solidFill>
                  <a:srgbClr val="0D0D0D"/>
                </a:solidFill>
                <a:effectLst/>
                <a:highlight>
                  <a:srgbClr val="FFFFFF"/>
                </a:highlight>
                <a:latin typeface="Söhne"/>
              </a:rPr>
              <a:t>Responsibilities</a:t>
            </a:r>
            <a:r>
              <a:rPr lang="en-US" b="0" i="0" dirty="0">
                <a:solidFill>
                  <a:srgbClr val="0D0D0D"/>
                </a:solidFill>
                <a:effectLst/>
                <a:highlight>
                  <a:srgbClr val="FFFFFF"/>
                </a:highlight>
                <a:latin typeface="Söhne"/>
              </a:rPr>
              <a:t>:</a:t>
            </a:r>
          </a:p>
          <a:p>
            <a:pPr marL="742950" lvl="1" indent="-285750" algn="l">
              <a:buFont typeface="+mj-lt"/>
              <a:buAutoNum type="arabicPeriod"/>
            </a:pPr>
            <a:r>
              <a:rPr lang="en-US" b="0" i="0" dirty="0">
                <a:solidFill>
                  <a:srgbClr val="0D0D0D"/>
                </a:solidFill>
                <a:effectLst/>
                <a:highlight>
                  <a:srgbClr val="FFFFFF"/>
                </a:highlight>
                <a:latin typeface="Söhne"/>
              </a:rPr>
              <a:t>Project manager oversees plan implementation.</a:t>
            </a:r>
          </a:p>
          <a:p>
            <a:pPr marL="742950" lvl="1" indent="-285750" algn="l">
              <a:buFont typeface="+mj-lt"/>
              <a:buAutoNum type="arabicPeriod"/>
            </a:pPr>
            <a:r>
              <a:rPr lang="en-US" b="0" i="0" dirty="0">
                <a:solidFill>
                  <a:srgbClr val="0D0D0D"/>
                </a:solidFill>
                <a:effectLst/>
                <a:highlight>
                  <a:srgbClr val="FFFFFF"/>
                </a:highlight>
                <a:latin typeface="Söhne"/>
              </a:rPr>
              <a:t>Development and testing teams execute quality assurance activities.</a:t>
            </a:r>
          </a:p>
          <a:p>
            <a:pPr marL="742950" lvl="1" indent="-285750" algn="l">
              <a:buFont typeface="+mj-lt"/>
              <a:buAutoNum type="arabicPeriod"/>
            </a:pPr>
            <a:r>
              <a:rPr lang="en-US" b="0" i="0" dirty="0">
                <a:solidFill>
                  <a:srgbClr val="0D0D0D"/>
                </a:solidFill>
                <a:effectLst/>
                <a:highlight>
                  <a:srgbClr val="FFFFFF"/>
                </a:highlight>
                <a:latin typeface="Söhne"/>
              </a:rPr>
              <a:t>Stakeholders provide feedback and participate in testing.</a:t>
            </a:r>
          </a:p>
          <a:p>
            <a:pPr algn="l"/>
            <a:r>
              <a:rPr lang="en-US" b="1" i="0" dirty="0">
                <a:solidFill>
                  <a:srgbClr val="0D0D0D"/>
                </a:solidFill>
                <a:effectLst/>
                <a:highlight>
                  <a:srgbClr val="FFFFFF"/>
                </a:highlight>
                <a:latin typeface="Söhne"/>
              </a:rPr>
              <a:t>Documentation</a:t>
            </a:r>
            <a:r>
              <a:rPr lang="en-US" b="0" i="0" dirty="0">
                <a:solidFill>
                  <a:srgbClr val="0D0D0D"/>
                </a:solidFill>
                <a:effectLst/>
                <a:highlight>
                  <a:srgbClr val="FFFFFF"/>
                </a:highlight>
                <a:latin typeface="Söhne"/>
              </a:rPr>
              <a:t>:</a:t>
            </a:r>
          </a:p>
          <a:p>
            <a:pPr marL="742950" lvl="1" indent="-285750" algn="l">
              <a:buFont typeface="+mj-lt"/>
              <a:buAutoNum type="arabicPeriod"/>
            </a:pPr>
            <a:r>
              <a:rPr lang="en-US" b="0" i="0" dirty="0">
                <a:solidFill>
                  <a:srgbClr val="0D0D0D"/>
                </a:solidFill>
                <a:effectLst/>
                <a:highlight>
                  <a:srgbClr val="FFFFFF"/>
                </a:highlight>
                <a:latin typeface="Söhne"/>
              </a:rPr>
              <a:t>Maintain records of quality assurance activities and test results.</a:t>
            </a:r>
          </a:p>
          <a:p>
            <a:pPr marL="742950" lvl="1" indent="-285750" algn="l">
              <a:buFont typeface="+mj-lt"/>
              <a:buAutoNum type="arabicPeriod"/>
            </a:pPr>
            <a:r>
              <a:rPr lang="en-US" b="0" i="0" dirty="0">
                <a:solidFill>
                  <a:srgbClr val="0D0D0D"/>
                </a:solidFill>
                <a:effectLst/>
                <a:highlight>
                  <a:srgbClr val="FFFFFF"/>
                </a:highlight>
                <a:latin typeface="Söhne"/>
              </a:rPr>
              <a:t>Generate regular quality reports to communicate project status.</a:t>
            </a:r>
          </a:p>
          <a:p>
            <a:pPr marL="742950" lvl="1" indent="-285750" algn="l">
              <a:buFont typeface="+mj-lt"/>
              <a:buAutoNum type="arabicPeriod"/>
            </a:pPr>
            <a:r>
              <a:rPr lang="en-US" b="0" i="0" dirty="0">
                <a:solidFill>
                  <a:srgbClr val="0D0D0D"/>
                </a:solidFill>
                <a:effectLst/>
                <a:highlight>
                  <a:srgbClr val="FFFFFF"/>
                </a:highlight>
                <a:latin typeface="Söhne"/>
              </a:rPr>
              <a:t>Document lessons learned for future projects.</a:t>
            </a:r>
          </a:p>
        </p:txBody>
      </p:sp>
    </p:spTree>
    <p:extLst>
      <p:ext uri="{BB962C8B-B14F-4D97-AF65-F5344CB8AC3E}">
        <p14:creationId xmlns:p14="http://schemas.microsoft.com/office/powerpoint/2010/main" val="3107880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7DEB-1ED5-33E4-984D-4FA62E9E398B}"/>
              </a:ext>
            </a:extLst>
          </p:cNvPr>
          <p:cNvSpPr>
            <a:spLocks noGrp="1"/>
          </p:cNvSpPr>
          <p:nvPr>
            <p:ph type="title"/>
          </p:nvPr>
        </p:nvSpPr>
        <p:spPr/>
        <p:txBody>
          <a:bodyPr/>
          <a:lstStyle/>
          <a:p>
            <a:r>
              <a:rPr lang="en-US"/>
              <a:t>Organizational Change Management Plan</a:t>
            </a:r>
            <a:endParaRPr lang="en-US" dirty="0"/>
          </a:p>
        </p:txBody>
      </p:sp>
      <p:pic>
        <p:nvPicPr>
          <p:cNvPr id="5" name="Picture 4" descr="A white and yellow list with black text&#10;&#10;Description automatically generated with medium confidence">
            <a:extLst>
              <a:ext uri="{FF2B5EF4-FFF2-40B4-BE49-F238E27FC236}">
                <a16:creationId xmlns:a16="http://schemas.microsoft.com/office/drawing/2014/main" id="{591238F1-953F-104C-4602-E987CA51C266}"/>
              </a:ext>
            </a:extLst>
          </p:cNvPr>
          <p:cNvPicPr>
            <a:picLocks noChangeAspect="1"/>
          </p:cNvPicPr>
          <p:nvPr/>
        </p:nvPicPr>
        <p:blipFill>
          <a:blip r:embed="rId2"/>
          <a:stretch>
            <a:fillRect/>
          </a:stretch>
        </p:blipFill>
        <p:spPr>
          <a:xfrm>
            <a:off x="6200773" y="1035843"/>
            <a:ext cx="5991225" cy="2043113"/>
          </a:xfrm>
          <a:prstGeom prst="rect">
            <a:avLst/>
          </a:prstGeom>
        </p:spPr>
      </p:pic>
      <p:sp>
        <p:nvSpPr>
          <p:cNvPr id="9" name="TextBox 8">
            <a:extLst>
              <a:ext uri="{FF2B5EF4-FFF2-40B4-BE49-F238E27FC236}">
                <a16:creationId xmlns:a16="http://schemas.microsoft.com/office/drawing/2014/main" id="{E7681AFC-16CE-A6E2-B809-3D1D5D5967F3}"/>
              </a:ext>
            </a:extLst>
          </p:cNvPr>
          <p:cNvSpPr txBox="1"/>
          <p:nvPr/>
        </p:nvSpPr>
        <p:spPr>
          <a:xfrm>
            <a:off x="7748168" y="270024"/>
            <a:ext cx="2896434" cy="369332"/>
          </a:xfrm>
          <a:prstGeom prst="rect">
            <a:avLst/>
          </a:prstGeom>
          <a:noFill/>
        </p:spPr>
        <p:txBody>
          <a:bodyPr wrap="none" rtlCol="0">
            <a:spAutoFit/>
          </a:bodyPr>
          <a:lstStyle/>
          <a:p>
            <a:r>
              <a:rPr lang="en-US" b="1" u="sng" dirty="0"/>
              <a:t>Project Summary Report</a:t>
            </a:r>
          </a:p>
        </p:txBody>
      </p:sp>
      <p:pic>
        <p:nvPicPr>
          <p:cNvPr id="13" name="Picture 12" descr="A graph of a schedule&#10;&#10;Description automatically generated">
            <a:extLst>
              <a:ext uri="{FF2B5EF4-FFF2-40B4-BE49-F238E27FC236}">
                <a16:creationId xmlns:a16="http://schemas.microsoft.com/office/drawing/2014/main" id="{FB4BFD47-C24C-BFFC-A398-2B0108216093}"/>
              </a:ext>
            </a:extLst>
          </p:cNvPr>
          <p:cNvPicPr>
            <a:picLocks noChangeAspect="1"/>
          </p:cNvPicPr>
          <p:nvPr/>
        </p:nvPicPr>
        <p:blipFill>
          <a:blip r:embed="rId3"/>
          <a:stretch>
            <a:fillRect/>
          </a:stretch>
        </p:blipFill>
        <p:spPr>
          <a:xfrm>
            <a:off x="6096000" y="3660108"/>
            <a:ext cx="3621085" cy="2138446"/>
          </a:xfrm>
          <a:prstGeom prst="rect">
            <a:avLst/>
          </a:prstGeom>
        </p:spPr>
      </p:pic>
      <p:pic>
        <p:nvPicPr>
          <p:cNvPr id="18" name="Picture 17" descr="A pie chart with numbers and a blue and orange circle&#10;&#10;Description automatically generated">
            <a:extLst>
              <a:ext uri="{FF2B5EF4-FFF2-40B4-BE49-F238E27FC236}">
                <a16:creationId xmlns:a16="http://schemas.microsoft.com/office/drawing/2014/main" id="{71689C0B-C43D-0819-BF59-C9933599945B}"/>
              </a:ext>
            </a:extLst>
          </p:cNvPr>
          <p:cNvPicPr>
            <a:picLocks noChangeAspect="1"/>
          </p:cNvPicPr>
          <p:nvPr/>
        </p:nvPicPr>
        <p:blipFill>
          <a:blip r:embed="rId4"/>
          <a:stretch>
            <a:fillRect/>
          </a:stretch>
        </p:blipFill>
        <p:spPr>
          <a:xfrm>
            <a:off x="9761953" y="3660109"/>
            <a:ext cx="2430047" cy="2138446"/>
          </a:xfrm>
          <a:prstGeom prst="rect">
            <a:avLst/>
          </a:prstGeom>
        </p:spPr>
      </p:pic>
      <p:sp>
        <p:nvSpPr>
          <p:cNvPr id="21" name="TextBox 20">
            <a:extLst>
              <a:ext uri="{FF2B5EF4-FFF2-40B4-BE49-F238E27FC236}">
                <a16:creationId xmlns:a16="http://schemas.microsoft.com/office/drawing/2014/main" id="{F55A9D87-6C28-680D-0BFB-07070CE7D38A}"/>
              </a:ext>
            </a:extLst>
          </p:cNvPr>
          <p:cNvSpPr txBox="1"/>
          <p:nvPr/>
        </p:nvSpPr>
        <p:spPr>
          <a:xfrm>
            <a:off x="242889" y="2502961"/>
            <a:ext cx="5528898" cy="3785652"/>
          </a:xfrm>
          <a:prstGeom prst="rect">
            <a:avLst/>
          </a:prstGeom>
          <a:noFill/>
        </p:spPr>
        <p:txBody>
          <a:bodyPr wrap="square">
            <a:spAutoFit/>
          </a:bodyPr>
          <a:lstStyle/>
          <a:p>
            <a:r>
              <a:rPr lang="en-IN" sz="1500" dirty="0">
                <a:effectLst/>
                <a:ea typeface="Times New Roman" panose="02020603050405020304" pitchFamily="18" charset="0"/>
              </a:rPr>
              <a:t>We have successfully implemented project management techniques to enhance our efficiency and productivity. </a:t>
            </a:r>
          </a:p>
          <a:p>
            <a:endParaRPr lang="en-US" sz="1500" dirty="0">
              <a:ea typeface="Times New Roman" panose="02020603050405020304" pitchFamily="18" charset="0"/>
            </a:endParaRPr>
          </a:p>
          <a:p>
            <a:pPr marL="342900" indent="-342900">
              <a:buFont typeface="+mj-lt"/>
              <a:buAutoNum type="arabicPeriod"/>
            </a:pPr>
            <a:r>
              <a:rPr lang="en-US" sz="1500" b="1" dirty="0">
                <a:effectLst/>
              </a:rPr>
              <a:t>Automation Tools:</a:t>
            </a:r>
            <a:br>
              <a:rPr lang="en-US" sz="1500" dirty="0">
                <a:effectLst/>
              </a:rPr>
            </a:br>
            <a:r>
              <a:rPr lang="en-US" sz="1500" dirty="0">
                <a:effectLst/>
              </a:rPr>
              <a:t>Implemented automation tools to streamline tasks, reduce costs, and enhance consistency, allowing focus on higher-value activities.</a:t>
            </a:r>
          </a:p>
          <a:p>
            <a:pPr marL="342900" indent="-342900">
              <a:buFont typeface="+mj-lt"/>
              <a:buAutoNum type="arabicPeriod"/>
            </a:pPr>
            <a:r>
              <a:rPr lang="en-US" sz="1500" b="1" dirty="0">
                <a:effectLst/>
              </a:rPr>
              <a:t>Scope Streamlining:</a:t>
            </a:r>
            <a:br>
              <a:rPr lang="en-US" sz="1500" dirty="0">
                <a:effectLst/>
              </a:rPr>
            </a:br>
            <a:r>
              <a:rPr lang="en-US" sz="1500" dirty="0">
                <a:effectLst/>
              </a:rPr>
              <a:t>Prioritized clear definition of project boundaries and alignment of deliverables with objectives to prevent scope creep, ensuring adherence to timelines and budgets.</a:t>
            </a:r>
          </a:p>
          <a:p>
            <a:pPr marL="342900" indent="-342900">
              <a:buFont typeface="+mj-lt"/>
              <a:buAutoNum type="arabicPeriod"/>
            </a:pPr>
            <a:r>
              <a:rPr lang="en-US" sz="1500" b="1" dirty="0">
                <a:effectLst/>
              </a:rPr>
              <a:t>Fast Tracking Techniques:</a:t>
            </a:r>
            <a:br>
              <a:rPr lang="en-US" sz="1500" dirty="0">
                <a:effectLst/>
              </a:rPr>
            </a:br>
            <a:r>
              <a:rPr lang="en-US" sz="1500" dirty="0">
                <a:effectLst/>
              </a:rPr>
              <a:t>Employed fast tracking methods to expedite project schedules by overlapping activities and identifying critical paths, maintaining quality while accelerating completion.</a:t>
            </a:r>
          </a:p>
        </p:txBody>
      </p:sp>
    </p:spTree>
    <p:extLst>
      <p:ext uri="{BB962C8B-B14F-4D97-AF65-F5344CB8AC3E}">
        <p14:creationId xmlns:p14="http://schemas.microsoft.com/office/powerpoint/2010/main" val="225363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Slide Background">
            <a:extLst>
              <a:ext uri="{FF2B5EF4-FFF2-40B4-BE49-F238E27FC236}">
                <a16:creationId xmlns:a16="http://schemas.microsoft.com/office/drawing/2014/main" id="{B874FC77-B1AD-4469-830E-1F1D54FBB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rson writing on a notepad">
            <a:extLst>
              <a:ext uri="{FF2B5EF4-FFF2-40B4-BE49-F238E27FC236}">
                <a16:creationId xmlns:a16="http://schemas.microsoft.com/office/drawing/2014/main" id="{7B3419E3-70F9-B134-E45E-B55C25BC3113}"/>
              </a:ext>
            </a:extLst>
          </p:cNvPr>
          <p:cNvPicPr>
            <a:picLocks noChangeAspect="1"/>
          </p:cNvPicPr>
          <p:nvPr/>
        </p:nvPicPr>
        <p:blipFill rotWithShape="1">
          <a:blip r:embed="rId2"/>
          <a:srcRect t="13177" b="15845"/>
          <a:stretch/>
        </p:blipFill>
        <p:spPr>
          <a:xfrm>
            <a:off x="20" y="10"/>
            <a:ext cx="12191979" cy="6857988"/>
          </a:xfrm>
          <a:prstGeom prst="rect">
            <a:avLst/>
          </a:prstGeom>
          <a:effectLst>
            <a:outerShdw blurRad="596900" dist="330200" dir="8820000" sx="87000" sy="87000" algn="ctr" rotWithShape="0">
              <a:srgbClr val="000000">
                <a:alpha val="29000"/>
              </a:srgbClr>
            </a:outerShdw>
          </a:effectLst>
        </p:spPr>
      </p:pic>
      <p:sp>
        <p:nvSpPr>
          <p:cNvPr id="13" name="Rectangle 12">
            <a:extLst>
              <a:ext uri="{FF2B5EF4-FFF2-40B4-BE49-F238E27FC236}">
                <a16:creationId xmlns:a16="http://schemas.microsoft.com/office/drawing/2014/main" id="{A6834A66-723F-4B47-BF01-F6D4B2A1B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6027"/>
            <a:ext cx="12192000" cy="228197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457DEB-1ED5-33E4-984D-4FA62E9E398B}"/>
              </a:ext>
            </a:extLst>
          </p:cNvPr>
          <p:cNvSpPr>
            <a:spLocks noGrp="1"/>
          </p:cNvSpPr>
          <p:nvPr>
            <p:ph type="title"/>
          </p:nvPr>
        </p:nvSpPr>
        <p:spPr>
          <a:xfrm>
            <a:off x="322730" y="4850597"/>
            <a:ext cx="5741086" cy="1374756"/>
          </a:xfrm>
        </p:spPr>
        <p:txBody>
          <a:bodyPr vert="horz" lIns="91440" tIns="45720" rIns="91440" bIns="45720" rtlCol="0" anchor="ctr">
            <a:normAutofit/>
          </a:bodyPr>
          <a:lstStyle/>
          <a:p>
            <a:r>
              <a:rPr lang="en-US" sz="3600" dirty="0"/>
              <a:t>Thank You</a:t>
            </a:r>
          </a:p>
        </p:txBody>
      </p:sp>
    </p:spTree>
    <p:extLst>
      <p:ext uri="{BB962C8B-B14F-4D97-AF65-F5344CB8AC3E}">
        <p14:creationId xmlns:p14="http://schemas.microsoft.com/office/powerpoint/2010/main" val="2582365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8DE4E5D-616E-1941-89BC-EE9167E35874}"/>
              </a:ext>
            </a:extLst>
          </p:cNvPr>
          <p:cNvSpPr/>
          <p:nvPr/>
        </p:nvSpPr>
        <p:spPr>
          <a:xfrm>
            <a:off x="5017429" y="3464718"/>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err="1">
                <a:solidFill>
                  <a:srgbClr val="465859"/>
                </a:solidFill>
                <a:latin typeface="Optima" panose="02000503060000020004" pitchFamily="2" charset="0"/>
              </a:rPr>
              <a:t>Sree</a:t>
            </a:r>
            <a:r>
              <a:rPr lang="en-US" sz="1200" b="1" dirty="0">
                <a:solidFill>
                  <a:srgbClr val="465859"/>
                </a:solidFill>
                <a:latin typeface="Optima" panose="02000503060000020004" pitchFamily="2" charset="0"/>
              </a:rPr>
              <a:t> Harika </a:t>
            </a:r>
            <a:r>
              <a:rPr lang="en-US" sz="1200" b="1" dirty="0" err="1">
                <a:solidFill>
                  <a:srgbClr val="465859"/>
                </a:solidFill>
                <a:latin typeface="Optima" panose="02000503060000020004" pitchFamily="2" charset="0"/>
              </a:rPr>
              <a:t>Datla</a:t>
            </a:r>
            <a:endParaRPr lang="en-US" sz="1200" b="1" dirty="0">
              <a:solidFill>
                <a:srgbClr val="465859"/>
              </a:solidFill>
              <a:latin typeface="Optima" panose="02000503060000020004" pitchFamily="2" charset="0"/>
            </a:endParaRPr>
          </a:p>
          <a:p>
            <a:pPr algn="ctr"/>
            <a:endParaRPr lang="en-US" sz="1200" dirty="0">
              <a:solidFill>
                <a:srgbClr val="465859"/>
              </a:solidFill>
              <a:effectLst/>
              <a:latin typeface="Optima" panose="02000503060000020004" pitchFamily="2" charset="0"/>
            </a:endParaRPr>
          </a:p>
        </p:txBody>
      </p:sp>
      <p:sp>
        <p:nvSpPr>
          <p:cNvPr id="3" name="Rounded Rectangle 2">
            <a:extLst>
              <a:ext uri="{FF2B5EF4-FFF2-40B4-BE49-F238E27FC236}">
                <a16:creationId xmlns:a16="http://schemas.microsoft.com/office/drawing/2014/main" id="{AF3D102A-E3C7-844C-B1BE-BBD8F63C31A5}"/>
              </a:ext>
            </a:extLst>
          </p:cNvPr>
          <p:cNvSpPr/>
          <p:nvPr/>
        </p:nvSpPr>
        <p:spPr>
          <a:xfrm>
            <a:off x="5017429" y="3464718"/>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Atish Kumar Dash</a:t>
            </a:r>
          </a:p>
          <a:p>
            <a:pPr algn="ctr"/>
            <a:endParaRPr lang="en-US" sz="1200" dirty="0">
              <a:solidFill>
                <a:srgbClr val="465859"/>
              </a:solidFill>
              <a:effectLst/>
              <a:latin typeface="Optima" panose="02000503060000020004" pitchFamily="2" charset="0"/>
            </a:endParaRPr>
          </a:p>
        </p:txBody>
      </p:sp>
      <p:sp>
        <p:nvSpPr>
          <p:cNvPr id="4" name="Rounded Rectangle 3">
            <a:extLst>
              <a:ext uri="{FF2B5EF4-FFF2-40B4-BE49-F238E27FC236}">
                <a16:creationId xmlns:a16="http://schemas.microsoft.com/office/drawing/2014/main" id="{C8EA099C-26D9-0747-9815-17D1ED9ACFBB}"/>
              </a:ext>
            </a:extLst>
          </p:cNvPr>
          <p:cNvSpPr/>
          <p:nvPr/>
        </p:nvSpPr>
        <p:spPr>
          <a:xfrm>
            <a:off x="5017429" y="3464718"/>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Bhumika Deo</a:t>
            </a:r>
          </a:p>
          <a:p>
            <a:pPr algn="ctr"/>
            <a:endParaRPr lang="en-US" sz="1200" dirty="0">
              <a:solidFill>
                <a:srgbClr val="465859"/>
              </a:solidFill>
              <a:effectLst/>
              <a:latin typeface="Optima" panose="02000503060000020004" pitchFamily="2" charset="0"/>
            </a:endParaRPr>
          </a:p>
        </p:txBody>
      </p:sp>
      <p:sp>
        <p:nvSpPr>
          <p:cNvPr id="5" name="Rounded Rectangle 4">
            <a:extLst>
              <a:ext uri="{FF2B5EF4-FFF2-40B4-BE49-F238E27FC236}">
                <a16:creationId xmlns:a16="http://schemas.microsoft.com/office/drawing/2014/main" id="{02C98A87-AEF9-7240-90E2-266906CC0BF2}"/>
              </a:ext>
            </a:extLst>
          </p:cNvPr>
          <p:cNvSpPr/>
          <p:nvPr/>
        </p:nvSpPr>
        <p:spPr>
          <a:xfrm>
            <a:off x="5017429" y="3464718"/>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Silky Batra</a:t>
            </a:r>
          </a:p>
          <a:p>
            <a:pPr algn="ctr"/>
            <a:endParaRPr lang="en-US" sz="1200" dirty="0">
              <a:solidFill>
                <a:srgbClr val="465859"/>
              </a:solidFill>
              <a:effectLst/>
              <a:latin typeface="Optima" panose="02000503060000020004" pitchFamily="2" charset="0"/>
            </a:endParaRPr>
          </a:p>
        </p:txBody>
      </p:sp>
      <p:sp>
        <p:nvSpPr>
          <p:cNvPr id="6" name="Rounded Rectangle 5">
            <a:extLst>
              <a:ext uri="{FF2B5EF4-FFF2-40B4-BE49-F238E27FC236}">
                <a16:creationId xmlns:a16="http://schemas.microsoft.com/office/drawing/2014/main" id="{F30828CA-A991-1442-A5B8-A6BA3CCE75F4}"/>
              </a:ext>
            </a:extLst>
          </p:cNvPr>
          <p:cNvSpPr/>
          <p:nvPr/>
        </p:nvSpPr>
        <p:spPr>
          <a:xfrm>
            <a:off x="5017429" y="3464718"/>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Anubhav Agarwal</a:t>
            </a:r>
          </a:p>
          <a:p>
            <a:pPr algn="ctr"/>
            <a:endParaRPr lang="en-US" sz="1200" dirty="0">
              <a:solidFill>
                <a:srgbClr val="465859"/>
              </a:solidFill>
              <a:effectLst/>
              <a:latin typeface="Optima" panose="02000503060000020004" pitchFamily="2" charset="0"/>
            </a:endParaRPr>
          </a:p>
        </p:txBody>
      </p:sp>
      <p:sp>
        <p:nvSpPr>
          <p:cNvPr id="7" name="Oval 6">
            <a:extLst>
              <a:ext uri="{FF2B5EF4-FFF2-40B4-BE49-F238E27FC236}">
                <a16:creationId xmlns:a16="http://schemas.microsoft.com/office/drawing/2014/main" id="{26C80298-8D5C-1848-B6C9-D79A4A11623E}"/>
              </a:ext>
            </a:extLst>
          </p:cNvPr>
          <p:cNvSpPr/>
          <p:nvPr/>
        </p:nvSpPr>
        <p:spPr>
          <a:xfrm>
            <a:off x="5081521" y="2648558"/>
            <a:ext cx="2075319" cy="2210171"/>
          </a:xfrm>
          <a:prstGeom prst="ellipse">
            <a:avLst/>
          </a:prstGeom>
          <a:blipFill>
            <a:blip r:embed="rId3"/>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E5BE5C3-5930-1641-8CDF-34FFB9DDB6D3}"/>
              </a:ext>
            </a:extLst>
          </p:cNvPr>
          <p:cNvSpPr/>
          <p:nvPr/>
        </p:nvSpPr>
        <p:spPr>
          <a:xfrm>
            <a:off x="5081521" y="2648558"/>
            <a:ext cx="2075319" cy="2210171"/>
          </a:xfrm>
          <a:prstGeom prst="ellipse">
            <a:avLst/>
          </a:prstGeom>
          <a:blipFill>
            <a:blip r:embed="rId4"/>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B0F6E0C-039A-D941-A4C1-744200B9F55A}"/>
              </a:ext>
            </a:extLst>
          </p:cNvPr>
          <p:cNvSpPr/>
          <p:nvPr/>
        </p:nvSpPr>
        <p:spPr>
          <a:xfrm>
            <a:off x="5081521" y="2648558"/>
            <a:ext cx="2075319" cy="2210171"/>
          </a:xfrm>
          <a:prstGeom prst="ellipse">
            <a:avLst/>
          </a:prstGeom>
          <a:blipFill>
            <a:blip r:embed="rId5"/>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F4FCACF-7CCE-7643-B4AB-EAC128263C0A}"/>
              </a:ext>
            </a:extLst>
          </p:cNvPr>
          <p:cNvSpPr/>
          <p:nvPr/>
        </p:nvSpPr>
        <p:spPr>
          <a:xfrm>
            <a:off x="5081521" y="2648558"/>
            <a:ext cx="2075319" cy="2210171"/>
          </a:xfrm>
          <a:prstGeom prst="ellipse">
            <a:avLst/>
          </a:prstGeom>
          <a:blipFill>
            <a:blip r:embed="rId6"/>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317829F-5FDB-1347-9861-B9EF44FE2C25}"/>
              </a:ext>
            </a:extLst>
          </p:cNvPr>
          <p:cNvSpPr txBox="1"/>
          <p:nvPr/>
        </p:nvSpPr>
        <p:spPr>
          <a:xfrm>
            <a:off x="308918" y="321276"/>
            <a:ext cx="3041494" cy="769441"/>
          </a:xfrm>
          <a:prstGeom prst="rect">
            <a:avLst/>
          </a:prstGeom>
          <a:noFill/>
        </p:spPr>
        <p:txBody>
          <a:bodyPr wrap="square" rtlCol="0">
            <a:spAutoFit/>
          </a:bodyPr>
          <a:lstStyle/>
          <a:p>
            <a:r>
              <a:rPr lang="en-US" sz="4400" b="1" dirty="0">
                <a:solidFill>
                  <a:srgbClr val="465859"/>
                </a:solidFill>
                <a:latin typeface="+mj-lt"/>
              </a:rPr>
              <a:t>GROUP - D</a:t>
            </a:r>
          </a:p>
        </p:txBody>
      </p:sp>
      <p:pic>
        <p:nvPicPr>
          <p:cNvPr id="1026" name="Picture 2">
            <a:extLst>
              <a:ext uri="{FF2B5EF4-FFF2-40B4-BE49-F238E27FC236}">
                <a16:creationId xmlns:a16="http://schemas.microsoft.com/office/drawing/2014/main" id="{582953BC-934B-B5B9-551D-E14CB8CA06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81521" y="2648558"/>
            <a:ext cx="2075319" cy="2210171"/>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16152883-CB7C-2948-8C9B-2DD93A5F23D7}"/>
              </a:ext>
            </a:extLst>
          </p:cNvPr>
          <p:cNvSpPr/>
          <p:nvPr/>
        </p:nvSpPr>
        <p:spPr>
          <a:xfrm>
            <a:off x="4598433" y="2363785"/>
            <a:ext cx="3041494" cy="2779717"/>
          </a:xfrm>
          <a:prstGeom prst="roundRect">
            <a:avLst/>
          </a:prstGeom>
          <a:blipFill dpi="0" rotWithShape="1">
            <a:blip r:embed="rId8"/>
            <a:srcRect/>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65859"/>
              </a:solidFill>
            </a:endParaRPr>
          </a:p>
        </p:txBody>
      </p:sp>
    </p:spTree>
    <p:extLst>
      <p:ext uri="{BB962C8B-B14F-4D97-AF65-F5344CB8AC3E}">
        <p14:creationId xmlns:p14="http://schemas.microsoft.com/office/powerpoint/2010/main" val="3428198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8DE4E5D-616E-1941-89BC-EE9167E35874}"/>
              </a:ext>
            </a:extLst>
          </p:cNvPr>
          <p:cNvSpPr/>
          <p:nvPr/>
        </p:nvSpPr>
        <p:spPr>
          <a:xfrm>
            <a:off x="9697990" y="6280154"/>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Sree Harika Datla</a:t>
            </a:r>
          </a:p>
          <a:p>
            <a:pPr algn="ctr"/>
            <a:endParaRPr lang="en-US" sz="1200" dirty="0">
              <a:solidFill>
                <a:srgbClr val="465859"/>
              </a:solidFill>
              <a:effectLst/>
              <a:latin typeface="Optima" panose="02000503060000020004" pitchFamily="2" charset="0"/>
            </a:endParaRPr>
          </a:p>
        </p:txBody>
      </p:sp>
      <p:sp>
        <p:nvSpPr>
          <p:cNvPr id="3" name="Rounded Rectangle 2">
            <a:extLst>
              <a:ext uri="{FF2B5EF4-FFF2-40B4-BE49-F238E27FC236}">
                <a16:creationId xmlns:a16="http://schemas.microsoft.com/office/drawing/2014/main" id="{AF3D102A-E3C7-844C-B1BE-BBD8F63C31A5}"/>
              </a:ext>
            </a:extLst>
          </p:cNvPr>
          <p:cNvSpPr/>
          <p:nvPr/>
        </p:nvSpPr>
        <p:spPr>
          <a:xfrm>
            <a:off x="7381214" y="6263054"/>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Atish Kumar Dash</a:t>
            </a:r>
          </a:p>
          <a:p>
            <a:pPr algn="ctr"/>
            <a:endParaRPr lang="en-US" sz="1200" dirty="0">
              <a:solidFill>
                <a:srgbClr val="465859"/>
              </a:solidFill>
              <a:effectLst/>
              <a:latin typeface="Optima" panose="02000503060000020004" pitchFamily="2" charset="0"/>
            </a:endParaRPr>
          </a:p>
        </p:txBody>
      </p:sp>
      <p:sp>
        <p:nvSpPr>
          <p:cNvPr id="4" name="Rounded Rectangle 3">
            <a:extLst>
              <a:ext uri="{FF2B5EF4-FFF2-40B4-BE49-F238E27FC236}">
                <a16:creationId xmlns:a16="http://schemas.microsoft.com/office/drawing/2014/main" id="{C8EA099C-26D9-0747-9815-17D1ED9ACFBB}"/>
              </a:ext>
            </a:extLst>
          </p:cNvPr>
          <p:cNvSpPr/>
          <p:nvPr/>
        </p:nvSpPr>
        <p:spPr>
          <a:xfrm>
            <a:off x="5055524" y="6280150"/>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Bhumika Deo</a:t>
            </a:r>
          </a:p>
          <a:p>
            <a:pPr algn="ctr"/>
            <a:endParaRPr lang="en-US" sz="1200" dirty="0">
              <a:solidFill>
                <a:srgbClr val="465859"/>
              </a:solidFill>
              <a:effectLst/>
              <a:latin typeface="Optima" panose="02000503060000020004" pitchFamily="2" charset="0"/>
            </a:endParaRPr>
          </a:p>
        </p:txBody>
      </p:sp>
      <p:sp>
        <p:nvSpPr>
          <p:cNvPr id="5" name="Rounded Rectangle 4">
            <a:extLst>
              <a:ext uri="{FF2B5EF4-FFF2-40B4-BE49-F238E27FC236}">
                <a16:creationId xmlns:a16="http://schemas.microsoft.com/office/drawing/2014/main" id="{02C98A87-AEF9-7240-90E2-266906CC0BF2}"/>
              </a:ext>
            </a:extLst>
          </p:cNvPr>
          <p:cNvSpPr/>
          <p:nvPr/>
        </p:nvSpPr>
        <p:spPr>
          <a:xfrm>
            <a:off x="2691126" y="6280154"/>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Silky Batra</a:t>
            </a:r>
          </a:p>
          <a:p>
            <a:pPr algn="ctr"/>
            <a:endParaRPr lang="en-US" sz="1200" dirty="0">
              <a:solidFill>
                <a:srgbClr val="465859"/>
              </a:solidFill>
              <a:effectLst/>
              <a:latin typeface="Optima" panose="02000503060000020004" pitchFamily="2" charset="0"/>
            </a:endParaRPr>
          </a:p>
        </p:txBody>
      </p:sp>
      <p:sp>
        <p:nvSpPr>
          <p:cNvPr id="6" name="Rounded Rectangle 5">
            <a:extLst>
              <a:ext uri="{FF2B5EF4-FFF2-40B4-BE49-F238E27FC236}">
                <a16:creationId xmlns:a16="http://schemas.microsoft.com/office/drawing/2014/main" id="{F30828CA-A991-1442-A5B8-A6BA3CCE75F4}"/>
              </a:ext>
            </a:extLst>
          </p:cNvPr>
          <p:cNvSpPr/>
          <p:nvPr/>
        </p:nvSpPr>
        <p:spPr>
          <a:xfrm>
            <a:off x="336867" y="6280150"/>
            <a:ext cx="2203503" cy="577850"/>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b="1" dirty="0">
                <a:solidFill>
                  <a:srgbClr val="465859"/>
                </a:solidFill>
                <a:latin typeface="Optima" panose="02000503060000020004" pitchFamily="2" charset="0"/>
              </a:rPr>
              <a:t>Anubhav Agarwal</a:t>
            </a:r>
          </a:p>
          <a:p>
            <a:pPr algn="ctr"/>
            <a:endParaRPr lang="en-US" sz="1200" dirty="0">
              <a:solidFill>
                <a:srgbClr val="465859"/>
              </a:solidFill>
              <a:effectLst/>
              <a:latin typeface="Optima" panose="02000503060000020004" pitchFamily="2" charset="0"/>
            </a:endParaRPr>
          </a:p>
        </p:txBody>
      </p:sp>
      <p:sp>
        <p:nvSpPr>
          <p:cNvPr id="7" name="Oval 6">
            <a:extLst>
              <a:ext uri="{FF2B5EF4-FFF2-40B4-BE49-F238E27FC236}">
                <a16:creationId xmlns:a16="http://schemas.microsoft.com/office/drawing/2014/main" id="{26C80298-8D5C-1848-B6C9-D79A4A11623E}"/>
              </a:ext>
            </a:extLst>
          </p:cNvPr>
          <p:cNvSpPr/>
          <p:nvPr/>
        </p:nvSpPr>
        <p:spPr>
          <a:xfrm>
            <a:off x="9649754" y="4030658"/>
            <a:ext cx="2075319" cy="2210171"/>
          </a:xfrm>
          <a:prstGeom prst="ellipse">
            <a:avLst/>
          </a:prstGeom>
          <a:blipFill>
            <a:blip r:embed="rId3"/>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E5BE5C3-5930-1641-8CDF-34FFB9DDB6D3}"/>
              </a:ext>
            </a:extLst>
          </p:cNvPr>
          <p:cNvSpPr/>
          <p:nvPr/>
        </p:nvSpPr>
        <p:spPr>
          <a:xfrm>
            <a:off x="5055524" y="4030661"/>
            <a:ext cx="2075319" cy="2210171"/>
          </a:xfrm>
          <a:prstGeom prst="ellipse">
            <a:avLst/>
          </a:prstGeom>
          <a:blipFill>
            <a:blip r:embed="rId4"/>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B0F6E0C-039A-D941-A4C1-744200B9F55A}"/>
              </a:ext>
            </a:extLst>
          </p:cNvPr>
          <p:cNvSpPr/>
          <p:nvPr/>
        </p:nvSpPr>
        <p:spPr>
          <a:xfrm>
            <a:off x="2755219" y="4030658"/>
            <a:ext cx="2075319" cy="2210171"/>
          </a:xfrm>
          <a:prstGeom prst="ellipse">
            <a:avLst/>
          </a:prstGeom>
          <a:blipFill>
            <a:blip r:embed="rId5"/>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F4FCACF-7CCE-7643-B4AB-EAC128263C0A}"/>
              </a:ext>
            </a:extLst>
          </p:cNvPr>
          <p:cNvSpPr/>
          <p:nvPr/>
        </p:nvSpPr>
        <p:spPr>
          <a:xfrm>
            <a:off x="400960" y="4016369"/>
            <a:ext cx="2075319" cy="2210171"/>
          </a:xfrm>
          <a:prstGeom prst="ellipse">
            <a:avLst/>
          </a:prstGeom>
          <a:blipFill>
            <a:blip r:embed="rId6"/>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317829F-5FDB-1347-9861-B9EF44FE2C25}"/>
              </a:ext>
            </a:extLst>
          </p:cNvPr>
          <p:cNvSpPr txBox="1"/>
          <p:nvPr/>
        </p:nvSpPr>
        <p:spPr>
          <a:xfrm>
            <a:off x="308918" y="321276"/>
            <a:ext cx="3041494" cy="769441"/>
          </a:xfrm>
          <a:prstGeom prst="rect">
            <a:avLst/>
          </a:prstGeom>
          <a:noFill/>
        </p:spPr>
        <p:txBody>
          <a:bodyPr wrap="square" rtlCol="0">
            <a:spAutoFit/>
          </a:bodyPr>
          <a:lstStyle/>
          <a:p>
            <a:r>
              <a:rPr lang="en-US" sz="4400" b="1" dirty="0">
                <a:solidFill>
                  <a:srgbClr val="465859"/>
                </a:solidFill>
                <a:latin typeface="+mj-lt"/>
              </a:rPr>
              <a:t>GROUP - D</a:t>
            </a:r>
          </a:p>
        </p:txBody>
      </p:sp>
      <p:pic>
        <p:nvPicPr>
          <p:cNvPr id="1026" name="Picture 2">
            <a:extLst>
              <a:ext uri="{FF2B5EF4-FFF2-40B4-BE49-F238E27FC236}">
                <a16:creationId xmlns:a16="http://schemas.microsoft.com/office/drawing/2014/main" id="{582953BC-934B-B5B9-551D-E14CB8CA06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71735" y="4030657"/>
            <a:ext cx="2075319" cy="2210171"/>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12" name="Rounded Rectangle 11">
            <a:extLst>
              <a:ext uri="{FF2B5EF4-FFF2-40B4-BE49-F238E27FC236}">
                <a16:creationId xmlns:a16="http://schemas.microsoft.com/office/drawing/2014/main" id="{16152883-CB7C-2948-8C9B-2DD93A5F23D7}"/>
              </a:ext>
            </a:extLst>
          </p:cNvPr>
          <p:cNvSpPr/>
          <p:nvPr/>
        </p:nvSpPr>
        <p:spPr>
          <a:xfrm>
            <a:off x="4888069" y="649283"/>
            <a:ext cx="3041494" cy="2779717"/>
          </a:xfrm>
          <a:prstGeom prst="roundRect">
            <a:avLst/>
          </a:prstGeom>
          <a:blipFill dpi="0" rotWithShape="1">
            <a:blip r:embed="rId8"/>
            <a:srcRect/>
            <a:stretch>
              <a:fillRect/>
            </a:stretch>
          </a:blipFill>
          <a:ln>
            <a:solidFill>
              <a:srgbClr val="4658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65859"/>
              </a:solidFill>
            </a:endParaRPr>
          </a:p>
        </p:txBody>
      </p:sp>
    </p:spTree>
    <p:extLst>
      <p:ext uri="{BB962C8B-B14F-4D97-AF65-F5344CB8AC3E}">
        <p14:creationId xmlns:p14="http://schemas.microsoft.com/office/powerpoint/2010/main" val="1766244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DCA9-4285-5547-8D59-9F8692972520}"/>
              </a:ext>
            </a:extLst>
          </p:cNvPr>
          <p:cNvSpPr>
            <a:spLocks noGrp="1"/>
          </p:cNvSpPr>
          <p:nvPr>
            <p:ph type="title"/>
          </p:nvPr>
        </p:nvSpPr>
        <p:spPr/>
        <p:txBody>
          <a:bodyPr/>
          <a:lstStyle/>
          <a:p>
            <a:r>
              <a:rPr lang="en-US" dirty="0"/>
              <a:t>Measurable Organization Value</a:t>
            </a:r>
          </a:p>
        </p:txBody>
      </p:sp>
      <p:graphicFrame>
        <p:nvGraphicFramePr>
          <p:cNvPr id="5" name="Content Placeholder 4">
            <a:extLst>
              <a:ext uri="{FF2B5EF4-FFF2-40B4-BE49-F238E27FC236}">
                <a16:creationId xmlns:a16="http://schemas.microsoft.com/office/drawing/2014/main" id="{0A6DADC6-6F26-6647-BC7C-A3A9D6025693}"/>
              </a:ext>
            </a:extLst>
          </p:cNvPr>
          <p:cNvGraphicFramePr>
            <a:graphicFrameLocks noGrp="1"/>
          </p:cNvGraphicFramePr>
          <p:nvPr>
            <p:ph idx="1"/>
            <p:extLst>
              <p:ext uri="{D42A27DB-BD31-4B8C-83A1-F6EECF244321}">
                <p14:modId xmlns:p14="http://schemas.microsoft.com/office/powerpoint/2010/main" val="3080942099"/>
              </p:ext>
            </p:extLst>
          </p:nvPr>
        </p:nvGraphicFramePr>
        <p:xfrm>
          <a:off x="6270624" y="210207"/>
          <a:ext cx="5753209" cy="6274676"/>
        </p:xfrm>
        <a:graphic>
          <a:graphicData uri="http://schemas.openxmlformats.org/drawingml/2006/table">
            <a:tbl>
              <a:tblPr firstRow="1" firstCol="1" bandRow="1">
                <a:tableStyleId>{EB344D84-9AFB-497E-A393-DC336BA19D2E}</a:tableStyleId>
              </a:tblPr>
              <a:tblGrid>
                <a:gridCol w="868212">
                  <a:extLst>
                    <a:ext uri="{9D8B030D-6E8A-4147-A177-3AD203B41FA5}">
                      <a16:colId xmlns:a16="http://schemas.microsoft.com/office/drawing/2014/main" val="1329204125"/>
                    </a:ext>
                  </a:extLst>
                </a:gridCol>
                <a:gridCol w="1565365">
                  <a:extLst>
                    <a:ext uri="{9D8B030D-6E8A-4147-A177-3AD203B41FA5}">
                      <a16:colId xmlns:a16="http://schemas.microsoft.com/office/drawing/2014/main" val="4274882466"/>
                    </a:ext>
                  </a:extLst>
                </a:gridCol>
                <a:gridCol w="2041620">
                  <a:extLst>
                    <a:ext uri="{9D8B030D-6E8A-4147-A177-3AD203B41FA5}">
                      <a16:colId xmlns:a16="http://schemas.microsoft.com/office/drawing/2014/main" val="2524316488"/>
                    </a:ext>
                  </a:extLst>
                </a:gridCol>
                <a:gridCol w="1278012">
                  <a:extLst>
                    <a:ext uri="{9D8B030D-6E8A-4147-A177-3AD203B41FA5}">
                      <a16:colId xmlns:a16="http://schemas.microsoft.com/office/drawing/2014/main" val="2412190863"/>
                    </a:ext>
                  </a:extLst>
                </a:gridCol>
              </a:tblGrid>
              <a:tr h="473368">
                <a:tc>
                  <a:txBody>
                    <a:bodyPr/>
                    <a:lstStyle/>
                    <a:p>
                      <a:pPr marL="0" marR="0" algn="ctr">
                        <a:lnSpc>
                          <a:spcPct val="130000"/>
                        </a:lnSpc>
                        <a:spcBef>
                          <a:spcPts val="0"/>
                        </a:spcBef>
                        <a:spcAft>
                          <a:spcPts val="0"/>
                        </a:spcAft>
                      </a:pPr>
                      <a:r>
                        <a:rPr lang="en-IN" sz="1000">
                          <a:effectLst/>
                        </a:rPr>
                        <a:t>Area of impact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gn="ctr">
                        <a:lnSpc>
                          <a:spcPct val="130000"/>
                        </a:lnSpc>
                        <a:spcBef>
                          <a:spcPts val="0"/>
                        </a:spcBef>
                        <a:spcAft>
                          <a:spcPts val="0"/>
                        </a:spcAft>
                      </a:pPr>
                      <a:r>
                        <a:rPr lang="en-IN" sz="1000">
                          <a:effectLst/>
                        </a:rPr>
                        <a:t>Value</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gn="ctr">
                        <a:lnSpc>
                          <a:spcPct val="130000"/>
                        </a:lnSpc>
                        <a:spcBef>
                          <a:spcPts val="0"/>
                        </a:spcBef>
                        <a:spcAft>
                          <a:spcPts val="0"/>
                        </a:spcAft>
                      </a:pPr>
                      <a:r>
                        <a:rPr lang="en-IN" sz="1000">
                          <a:effectLst/>
                        </a:rPr>
                        <a:t>Metrics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gn="ctr">
                        <a:lnSpc>
                          <a:spcPct val="130000"/>
                        </a:lnSpc>
                        <a:spcBef>
                          <a:spcPts val="0"/>
                        </a:spcBef>
                        <a:spcAft>
                          <a:spcPts val="0"/>
                        </a:spcAft>
                      </a:pPr>
                      <a:r>
                        <a:rPr lang="en-IN" sz="1000">
                          <a:effectLst/>
                        </a:rPr>
                        <a:t>Time Frame</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extLst>
                  <a:ext uri="{0D108BD9-81ED-4DB2-BD59-A6C34878D82A}">
                    <a16:rowId xmlns:a16="http://schemas.microsoft.com/office/drawing/2014/main" val="2426712731"/>
                  </a:ext>
                </a:extLst>
              </a:tr>
              <a:tr h="2382756">
                <a:tc>
                  <a:txBody>
                    <a:bodyPr/>
                    <a:lstStyle/>
                    <a:p>
                      <a:pPr marL="0" marR="0">
                        <a:lnSpc>
                          <a:spcPct val="130000"/>
                        </a:lnSpc>
                        <a:spcBef>
                          <a:spcPts val="0"/>
                        </a:spcBef>
                        <a:spcAft>
                          <a:spcPts val="0"/>
                        </a:spcAft>
                      </a:pPr>
                      <a:r>
                        <a:rPr lang="en-IN" sz="1000">
                          <a:effectLst/>
                        </a:rPr>
                        <a:t>Financial</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Increase earnings, reduce expenses, improve profitability, control cash flow, implement financial controls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10% earnings increase within 1 year, 15% decrease in expenses within 6 months, 20% profitability improvement within 2 years, 25% reduction in outstanding receivables within 1 year, 100% compliance with financial controls within 3 months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Within 1 year for earnings, expenses, and cash flow; within 2 years for profitability; within 3 months for financial controls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extLst>
                  <a:ext uri="{0D108BD9-81ED-4DB2-BD59-A6C34878D82A}">
                    <a16:rowId xmlns:a16="http://schemas.microsoft.com/office/drawing/2014/main" val="1603570468"/>
                  </a:ext>
                </a:extLst>
              </a:tr>
              <a:tr h="1956457">
                <a:tc>
                  <a:txBody>
                    <a:bodyPr/>
                    <a:lstStyle/>
                    <a:p>
                      <a:pPr marL="0" marR="0">
                        <a:lnSpc>
                          <a:spcPct val="130000"/>
                        </a:lnSpc>
                        <a:spcBef>
                          <a:spcPts val="0"/>
                        </a:spcBef>
                        <a:spcAft>
                          <a:spcPts val="0"/>
                        </a:spcAft>
                      </a:pPr>
                      <a:r>
                        <a:rPr lang="en-IN" sz="1000">
                          <a:effectLst/>
                        </a:rPr>
                        <a:t>Operational</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Streamline processes, increase efficiency, enhance quality</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30% reduction in process time within 1 year, 20% increase in productivity within 6 months, 15% reduction in defects within 1 year</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Within 1 year for process streamlining and quality enhancement; within 6 months for efficiency improvement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extLst>
                  <a:ext uri="{0D108BD9-81ED-4DB2-BD59-A6C34878D82A}">
                    <a16:rowId xmlns:a16="http://schemas.microsoft.com/office/drawing/2014/main" val="2103947319"/>
                  </a:ext>
                </a:extLst>
              </a:tr>
              <a:tr h="1462095">
                <a:tc>
                  <a:txBody>
                    <a:bodyPr/>
                    <a:lstStyle/>
                    <a:p>
                      <a:pPr marL="0" marR="0">
                        <a:lnSpc>
                          <a:spcPct val="130000"/>
                        </a:lnSpc>
                        <a:spcBef>
                          <a:spcPts val="0"/>
                        </a:spcBef>
                        <a:spcAft>
                          <a:spcPts val="0"/>
                        </a:spcAft>
                      </a:pPr>
                      <a:r>
                        <a:rPr lang="en-IN" sz="1000">
                          <a:effectLst/>
                        </a:rPr>
                        <a:t>Strategic</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Achieve financial ease-of-use, meet milestones, align with organizational goals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US" sz="1000">
                          <a:effectLst/>
                        </a:rPr>
                        <a:t>30% increase in customer satisfaction within 1-year, successful completion of milestones, support 90% of organizational goals within 1 year</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tc>
                  <a:txBody>
                    <a:bodyPr/>
                    <a:lstStyle/>
                    <a:p>
                      <a:pPr marL="0" marR="0">
                        <a:lnSpc>
                          <a:spcPct val="130000"/>
                        </a:lnSpc>
                        <a:spcBef>
                          <a:spcPts val="0"/>
                        </a:spcBef>
                        <a:spcAft>
                          <a:spcPts val="0"/>
                        </a:spcAft>
                      </a:pPr>
                      <a:r>
                        <a:rPr lang="en-IN" sz="1000" dirty="0">
                          <a:effectLst/>
                        </a:rPr>
                        <a:t>Within 1 year</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733" marR="58733" marT="0" marB="0"/>
                </a:tc>
                <a:extLst>
                  <a:ext uri="{0D108BD9-81ED-4DB2-BD59-A6C34878D82A}">
                    <a16:rowId xmlns:a16="http://schemas.microsoft.com/office/drawing/2014/main" val="781076944"/>
                  </a:ext>
                </a:extLst>
              </a:tr>
            </a:tbl>
          </a:graphicData>
        </a:graphic>
      </p:graphicFrame>
      <p:sp>
        <p:nvSpPr>
          <p:cNvPr id="4" name="Text Placeholder 3">
            <a:extLst>
              <a:ext uri="{FF2B5EF4-FFF2-40B4-BE49-F238E27FC236}">
                <a16:creationId xmlns:a16="http://schemas.microsoft.com/office/drawing/2014/main" id="{E1D6453B-82B5-F840-B59A-BF82F0EA9F1F}"/>
              </a:ext>
            </a:extLst>
          </p:cNvPr>
          <p:cNvSpPr>
            <a:spLocks noGrp="1"/>
          </p:cNvSpPr>
          <p:nvPr>
            <p:ph type="body" sz="half" idx="2"/>
          </p:nvPr>
        </p:nvSpPr>
        <p:spPr/>
        <p:txBody>
          <a:bodyPr>
            <a:normAutofit/>
          </a:bodyPr>
          <a:lstStyle/>
          <a:p>
            <a:r>
              <a:rPr lang="en-US" dirty="0"/>
              <a:t>Metrics for Evaluation</a:t>
            </a:r>
          </a:p>
          <a:p>
            <a:pPr marL="457200" indent="-457200">
              <a:buFont typeface="Wingdings" pitchFamily="2" charset="2"/>
              <a:buChar char="Ø"/>
            </a:pPr>
            <a:r>
              <a:rPr lang="en-US" sz="1500" dirty="0"/>
              <a:t>Financial Impact</a:t>
            </a:r>
          </a:p>
          <a:p>
            <a:pPr marL="457200" indent="-457200">
              <a:buFont typeface="Wingdings" pitchFamily="2" charset="2"/>
              <a:buChar char="Ø"/>
            </a:pPr>
            <a:r>
              <a:rPr lang="en-US" sz="1500" dirty="0"/>
              <a:t>Operational Impact</a:t>
            </a:r>
          </a:p>
          <a:p>
            <a:pPr marL="457200" indent="-457200">
              <a:buFont typeface="Wingdings" pitchFamily="2" charset="2"/>
              <a:buChar char="Ø"/>
            </a:pPr>
            <a:r>
              <a:rPr lang="en-US" sz="1500" dirty="0"/>
              <a:t>Strategic Impact</a:t>
            </a:r>
          </a:p>
        </p:txBody>
      </p:sp>
    </p:spTree>
    <p:extLst>
      <p:ext uri="{BB962C8B-B14F-4D97-AF65-F5344CB8AC3E}">
        <p14:creationId xmlns:p14="http://schemas.microsoft.com/office/powerpoint/2010/main" val="4254303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9BDB5-9082-BD4A-A16E-8BB8708E9253}"/>
              </a:ext>
            </a:extLst>
          </p:cNvPr>
          <p:cNvSpPr>
            <a:spLocks noGrp="1"/>
          </p:cNvSpPr>
          <p:nvPr>
            <p:ph type="title"/>
          </p:nvPr>
        </p:nvSpPr>
        <p:spPr/>
        <p:txBody>
          <a:bodyPr/>
          <a:lstStyle/>
          <a:p>
            <a:r>
              <a:rPr lang="en-US" dirty="0"/>
              <a:t>Scope &amp; Deliverables</a:t>
            </a:r>
          </a:p>
        </p:txBody>
      </p:sp>
      <p:sp>
        <p:nvSpPr>
          <p:cNvPr id="4" name="Text Placeholder 3">
            <a:extLst>
              <a:ext uri="{FF2B5EF4-FFF2-40B4-BE49-F238E27FC236}">
                <a16:creationId xmlns:a16="http://schemas.microsoft.com/office/drawing/2014/main" id="{9F60BC3A-682B-DC42-AA7F-EE456967200B}"/>
              </a:ext>
            </a:extLst>
          </p:cNvPr>
          <p:cNvSpPr>
            <a:spLocks noGrp="1"/>
          </p:cNvSpPr>
          <p:nvPr>
            <p:ph type="body" sz="half" idx="2"/>
          </p:nvPr>
        </p:nvSpPr>
        <p:spPr/>
        <p:txBody>
          <a:bodyPr/>
          <a:lstStyle/>
          <a:p>
            <a:r>
              <a:rPr lang="en-US" dirty="0"/>
              <a:t>Deliverable Structure Chart</a:t>
            </a:r>
          </a:p>
        </p:txBody>
      </p:sp>
      <p:pic>
        <p:nvPicPr>
          <p:cNvPr id="6" name="Content Placeholder 5">
            <a:extLst>
              <a:ext uri="{FF2B5EF4-FFF2-40B4-BE49-F238E27FC236}">
                <a16:creationId xmlns:a16="http://schemas.microsoft.com/office/drawing/2014/main" id="{3E076D94-7A68-DB4C-9F2B-C047C2354357}"/>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270625" y="935419"/>
            <a:ext cx="5774230" cy="3626385"/>
          </a:xfrm>
          <a:prstGeom prst="rect">
            <a:avLst/>
          </a:prstGeom>
        </p:spPr>
      </p:pic>
    </p:spTree>
    <p:extLst>
      <p:ext uri="{BB962C8B-B14F-4D97-AF65-F5344CB8AC3E}">
        <p14:creationId xmlns:p14="http://schemas.microsoft.com/office/powerpoint/2010/main" val="3300681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9B636-49EC-3440-BAC7-0D052A79BF7E}"/>
              </a:ext>
            </a:extLst>
          </p:cNvPr>
          <p:cNvSpPr>
            <a:spLocks noGrp="1"/>
          </p:cNvSpPr>
          <p:nvPr>
            <p:ph type="title"/>
          </p:nvPr>
        </p:nvSpPr>
        <p:spPr/>
        <p:txBody>
          <a:bodyPr/>
          <a:lstStyle/>
          <a:p>
            <a:r>
              <a:rPr lang="en-US" dirty="0"/>
              <a:t>Schedule Overview</a:t>
            </a:r>
          </a:p>
        </p:txBody>
      </p:sp>
      <p:sp>
        <p:nvSpPr>
          <p:cNvPr id="4" name="Text Placeholder 3">
            <a:extLst>
              <a:ext uri="{FF2B5EF4-FFF2-40B4-BE49-F238E27FC236}">
                <a16:creationId xmlns:a16="http://schemas.microsoft.com/office/drawing/2014/main" id="{4E496CCF-3052-A848-BA68-063A4BE9B4D7}"/>
              </a:ext>
            </a:extLst>
          </p:cNvPr>
          <p:cNvSpPr>
            <a:spLocks noGrp="1"/>
          </p:cNvSpPr>
          <p:nvPr>
            <p:ph type="body" sz="half" idx="2"/>
          </p:nvPr>
        </p:nvSpPr>
        <p:spPr/>
        <p:txBody>
          <a:bodyPr/>
          <a:lstStyle/>
          <a:p>
            <a:r>
              <a:rPr lang="en-US" sz="1600" b="1" dirty="0"/>
              <a:t>Project Schedule</a:t>
            </a:r>
          </a:p>
          <a:p>
            <a:pPr marL="285750" indent="-285750">
              <a:buFont typeface="Wingdings" pitchFamily="2" charset="2"/>
              <a:buChar char="Ø"/>
            </a:pPr>
            <a:r>
              <a:rPr lang="en-US" sz="1600" b="1" dirty="0"/>
              <a:t>Start Date</a:t>
            </a:r>
            <a:r>
              <a:rPr lang="en-US" sz="1600" dirty="0"/>
              <a:t>: July 1, 2024</a:t>
            </a:r>
          </a:p>
          <a:p>
            <a:pPr marL="285750" indent="-285750">
              <a:buFont typeface="Wingdings" pitchFamily="2" charset="2"/>
              <a:buChar char="Ø"/>
            </a:pPr>
            <a:r>
              <a:rPr lang="en-US" sz="1600" b="1" dirty="0"/>
              <a:t>End Date</a:t>
            </a:r>
            <a:r>
              <a:rPr lang="en-US" sz="1600" dirty="0"/>
              <a:t>: Jan 5, 2025</a:t>
            </a:r>
          </a:p>
          <a:p>
            <a:pPr marL="285750" indent="-285750">
              <a:buFont typeface="Wingdings" pitchFamily="2" charset="2"/>
              <a:buChar char="Ø"/>
            </a:pPr>
            <a:r>
              <a:rPr lang="en-US" sz="1600" b="1" dirty="0"/>
              <a:t>Total Days</a:t>
            </a:r>
            <a:r>
              <a:rPr lang="en-US" sz="1600" dirty="0"/>
              <a:t>: 238 Days</a:t>
            </a:r>
          </a:p>
          <a:p>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AAE8F5DD-FDC3-964E-8FF3-FD040D3DF6A5}"/>
              </a:ext>
            </a:extLst>
          </p:cNvPr>
          <p:cNvPicPr>
            <a:picLocks noGrp="1"/>
          </p:cNvPicPr>
          <p:nvPr>
            <p:ph idx="1"/>
          </p:nvPr>
        </p:nvPicPr>
        <p:blipFill>
          <a:blip r:embed="rId2"/>
          <a:stretch>
            <a:fillRect/>
          </a:stretch>
        </p:blipFill>
        <p:spPr>
          <a:xfrm>
            <a:off x="6096000" y="49924"/>
            <a:ext cx="5921375" cy="3606308"/>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085C6BC-20B1-6546-A586-C560F4B5F725}"/>
              </a:ext>
            </a:extLst>
          </p:cNvPr>
          <p:cNvPicPr/>
          <p:nvPr/>
        </p:nvPicPr>
        <p:blipFill>
          <a:blip r:embed="rId3"/>
          <a:stretch>
            <a:fillRect/>
          </a:stretch>
        </p:blipFill>
        <p:spPr>
          <a:xfrm>
            <a:off x="6085490" y="3656232"/>
            <a:ext cx="5943600" cy="3028347"/>
          </a:xfrm>
          <a:prstGeom prst="rect">
            <a:avLst/>
          </a:prstGeom>
        </p:spPr>
      </p:pic>
    </p:spTree>
    <p:extLst>
      <p:ext uri="{BB962C8B-B14F-4D97-AF65-F5344CB8AC3E}">
        <p14:creationId xmlns:p14="http://schemas.microsoft.com/office/powerpoint/2010/main" val="2470658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7A253-4D44-C9A1-9EEB-D416C01EF478}"/>
              </a:ext>
            </a:extLst>
          </p:cNvPr>
          <p:cNvSpPr>
            <a:spLocks noGrp="1"/>
          </p:cNvSpPr>
          <p:nvPr>
            <p:ph type="title"/>
          </p:nvPr>
        </p:nvSpPr>
        <p:spPr/>
        <p:txBody>
          <a:bodyPr>
            <a:normAutofit/>
          </a:bodyPr>
          <a:lstStyle/>
          <a:p>
            <a:r>
              <a:rPr lang="en-US" sz="4000" dirty="0"/>
              <a:t>Stakeholder Management</a:t>
            </a:r>
          </a:p>
        </p:txBody>
      </p:sp>
      <p:sp>
        <p:nvSpPr>
          <p:cNvPr id="8" name="Text Placeholder 7">
            <a:extLst>
              <a:ext uri="{FF2B5EF4-FFF2-40B4-BE49-F238E27FC236}">
                <a16:creationId xmlns:a16="http://schemas.microsoft.com/office/drawing/2014/main" id="{BD1C61C0-8DAC-608B-BB90-5FA9FFB9B7E6}"/>
              </a:ext>
            </a:extLst>
          </p:cNvPr>
          <p:cNvSpPr>
            <a:spLocks noGrp="1"/>
          </p:cNvSpPr>
          <p:nvPr>
            <p:ph type="body" sz="half" idx="2"/>
          </p:nvPr>
        </p:nvSpPr>
        <p:spPr>
          <a:xfrm>
            <a:off x="484552" y="2514599"/>
            <a:ext cx="5287234" cy="3788659"/>
          </a:xfrm>
        </p:spPr>
        <p:txBody>
          <a:bodyPr>
            <a:normAutofit fontScale="70000" lnSpcReduction="20000"/>
          </a:bodyPr>
          <a:lstStyle/>
          <a:p>
            <a:r>
              <a:rPr lang="en-US" sz="2300" dirty="0"/>
              <a:t>We utilized an interest-power matrix to assess the required level of involvement, considering each stakeholder group's interest and impact on the project. This enabled us to:</a:t>
            </a:r>
            <a:br>
              <a:rPr lang="en-US" sz="2300" dirty="0"/>
            </a:br>
            <a:endParaRPr lang="en-US" sz="2300" dirty="0"/>
          </a:p>
          <a:p>
            <a:pPr marL="285750" indent="-285750">
              <a:buFont typeface="Wingdings" pitchFamily="2" charset="2"/>
              <a:buChar char="Ø"/>
            </a:pPr>
            <a:r>
              <a:rPr lang="en-US" sz="2300" dirty="0"/>
              <a:t>Manage Risk Effectively</a:t>
            </a:r>
          </a:p>
          <a:p>
            <a:pPr marL="285750" indent="-285750">
              <a:buFont typeface="Wingdings" pitchFamily="2" charset="2"/>
              <a:buChar char="Ø"/>
            </a:pPr>
            <a:r>
              <a:rPr lang="en-US" sz="2300" dirty="0"/>
              <a:t>Strategic Engagement</a:t>
            </a:r>
          </a:p>
          <a:p>
            <a:pPr marL="285750" indent="-285750">
              <a:buFont typeface="Wingdings" pitchFamily="2" charset="2"/>
              <a:buChar char="Ø"/>
            </a:pPr>
            <a:r>
              <a:rPr lang="en-US" sz="2300" dirty="0"/>
              <a:t>Ensure the project’s alignment with strategic goals</a:t>
            </a:r>
          </a:p>
          <a:p>
            <a:pPr marL="285750" indent="-285750">
              <a:buFont typeface="Wingdings" pitchFamily="2" charset="2"/>
              <a:buChar char="Ø"/>
            </a:pPr>
            <a:r>
              <a:rPr lang="en-US" sz="2300" dirty="0"/>
              <a:t>Allocate Resources Efficiently</a:t>
            </a:r>
          </a:p>
          <a:p>
            <a:pPr marL="285750" indent="-285750">
              <a:buFont typeface="Wingdings" pitchFamily="2" charset="2"/>
              <a:buChar char="Ø"/>
            </a:pPr>
            <a:r>
              <a:rPr lang="en-US" sz="2300" dirty="0"/>
              <a:t>Decision Making</a:t>
            </a:r>
            <a:br>
              <a:rPr lang="en-US" sz="1600" dirty="0"/>
            </a:br>
            <a:br>
              <a:rPr lang="en-US" dirty="0"/>
            </a:br>
            <a:endParaRPr lang="en-US" dirty="0"/>
          </a:p>
          <a:p>
            <a:endParaRPr lang="en-US" dirty="0"/>
          </a:p>
        </p:txBody>
      </p:sp>
      <p:pic>
        <p:nvPicPr>
          <p:cNvPr id="2049" name="Picture 7">
            <a:extLst>
              <a:ext uri="{FF2B5EF4-FFF2-40B4-BE49-F238E27FC236}">
                <a16:creationId xmlns:a16="http://schemas.microsoft.com/office/drawing/2014/main" id="{EBCE51DE-B1FF-53F1-81B7-0892EE5B57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7869" y="1328755"/>
            <a:ext cx="5802206" cy="454023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5770ABA4-41CB-874E-43B8-7F973C9C447C}"/>
              </a:ext>
            </a:extLst>
          </p:cNvPr>
          <p:cNvSpPr>
            <a:spLocks noChangeArrowheads="1"/>
          </p:cNvSpPr>
          <p:nvPr/>
        </p:nvSpPr>
        <p:spPr bwMode="auto">
          <a:xfrm>
            <a:off x="0" y="4038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1">
            <a:extLst>
              <a:ext uri="{FF2B5EF4-FFF2-40B4-BE49-F238E27FC236}">
                <a16:creationId xmlns:a16="http://schemas.microsoft.com/office/drawing/2014/main" id="{0C981C4F-FAAF-4432-6EF4-EDBA8972E9D0}"/>
              </a:ext>
            </a:extLst>
          </p:cNvPr>
          <p:cNvSpPr>
            <a:spLocks noChangeArrowheads="1"/>
          </p:cNvSpPr>
          <p:nvPr/>
        </p:nvSpPr>
        <p:spPr bwMode="auto">
          <a:xfrm>
            <a:off x="6227869" y="342569"/>
            <a:ext cx="5479578" cy="67670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R="0" lvl="0" fontAlgn="base">
              <a:lnSpc>
                <a:spcPct val="120000"/>
              </a:lnSpc>
              <a:spcBef>
                <a:spcPts val="1000"/>
              </a:spcBef>
              <a:spcAft>
                <a:spcPct val="0"/>
              </a:spcAft>
              <a:buClrTx/>
              <a:buSzTx/>
              <a:tabLst/>
            </a:pPr>
            <a:r>
              <a:rPr kumimoji="0" lang="en-US" altLang="en-US" b="1" i="0" u="sng" strike="noStrike" cap="none" normalizeH="0" baseline="0" dirty="0">
                <a:ln>
                  <a:noFill/>
                </a:ln>
                <a:effectLst/>
              </a:rPr>
              <a:t>Stakeholder Analysis – </a:t>
            </a:r>
            <a:r>
              <a:rPr lang="en-US" altLang="en-US" b="1" u="sng" dirty="0"/>
              <a:t>Interest- Power </a:t>
            </a:r>
            <a:r>
              <a:rPr kumimoji="0" lang="en-US" altLang="en-US" b="1" i="0" u="sng" strike="noStrike" cap="none" normalizeH="0" baseline="0" dirty="0">
                <a:ln>
                  <a:noFill/>
                </a:ln>
                <a:effectLst/>
              </a:rPr>
              <a:t>Matrix</a:t>
            </a:r>
            <a:endParaRPr kumimoji="0" lang="en-US" altLang="en-US" b="0" i="0" u="none" strike="noStrike" cap="none" normalizeH="0" baseline="0" dirty="0">
              <a:ln>
                <a:noFill/>
              </a:ln>
              <a:effectLst/>
            </a:endParaRPr>
          </a:p>
        </p:txBody>
      </p:sp>
    </p:spTree>
    <p:extLst>
      <p:ext uri="{BB962C8B-B14F-4D97-AF65-F5344CB8AC3E}">
        <p14:creationId xmlns:p14="http://schemas.microsoft.com/office/powerpoint/2010/main" val="1934918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2040C-62FB-5A45-8CA6-E1CADDF57FCC}"/>
              </a:ext>
            </a:extLst>
          </p:cNvPr>
          <p:cNvSpPr>
            <a:spLocks noGrp="1"/>
          </p:cNvSpPr>
          <p:nvPr>
            <p:ph type="title"/>
          </p:nvPr>
        </p:nvSpPr>
        <p:spPr/>
        <p:txBody>
          <a:bodyPr/>
          <a:lstStyle/>
          <a:p>
            <a:r>
              <a:rPr lang="en-US" sz="4000" dirty="0"/>
              <a:t>Stakeholder</a:t>
            </a:r>
            <a:r>
              <a:rPr lang="en-US" dirty="0"/>
              <a:t> </a:t>
            </a:r>
            <a:r>
              <a:rPr lang="en-US" sz="4000" dirty="0"/>
              <a:t>Management</a:t>
            </a:r>
          </a:p>
        </p:txBody>
      </p:sp>
      <p:sp>
        <p:nvSpPr>
          <p:cNvPr id="5" name="Content Placeholder 46">
            <a:extLst>
              <a:ext uri="{FF2B5EF4-FFF2-40B4-BE49-F238E27FC236}">
                <a16:creationId xmlns:a16="http://schemas.microsoft.com/office/drawing/2014/main" id="{AF681109-4848-704A-8410-C44D2BCD41DD}"/>
              </a:ext>
            </a:extLst>
          </p:cNvPr>
          <p:cNvSpPr txBox="1">
            <a:spLocks/>
          </p:cNvSpPr>
          <p:nvPr/>
        </p:nvSpPr>
        <p:spPr>
          <a:xfrm>
            <a:off x="484552" y="2746006"/>
            <a:ext cx="5022630" cy="2306349"/>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Font typeface="Arial" panose="020B0604020202020204" pitchFamily="34" charset="0"/>
              <a:buNone/>
              <a:defRPr sz="32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2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24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US" sz="1600" dirty="0"/>
              <a:t>We used a stakeholder engagement assessment matrix to determine different groups of stakeholders and their respective levels of support for the project. This enabled us to:</a:t>
            </a:r>
            <a:br>
              <a:rPr lang="en-US" sz="1600" dirty="0"/>
            </a:br>
            <a:endParaRPr lang="en-US" sz="1600" dirty="0"/>
          </a:p>
          <a:p>
            <a:pPr marL="342900" indent="-342900">
              <a:buFont typeface="Wingdings" pitchFamily="2" charset="2"/>
              <a:buChar char="Ø"/>
            </a:pPr>
            <a:r>
              <a:rPr lang="en-US" sz="1600" dirty="0"/>
              <a:t>Prioritize Resources</a:t>
            </a:r>
          </a:p>
          <a:p>
            <a:pPr marL="342900" indent="-342900">
              <a:buFont typeface="Wingdings" pitchFamily="2" charset="2"/>
              <a:buChar char="Ø"/>
            </a:pPr>
            <a:r>
              <a:rPr lang="en-IN" sz="1600" dirty="0"/>
              <a:t>Enhanced Stakeholder Buy-In</a:t>
            </a:r>
            <a:endParaRPr lang="en-US" sz="1600" dirty="0"/>
          </a:p>
          <a:p>
            <a:pPr marL="342900" indent="-342900">
              <a:buFont typeface="Wingdings" pitchFamily="2" charset="2"/>
              <a:buChar char="Ø"/>
            </a:pPr>
            <a:r>
              <a:rPr lang="en-US" sz="1600" dirty="0"/>
              <a:t>Tailor communication Strategies</a:t>
            </a:r>
          </a:p>
          <a:p>
            <a:pPr marL="342900" indent="-342900">
              <a:buFont typeface="Wingdings" pitchFamily="2" charset="2"/>
              <a:buChar char="Ø"/>
            </a:pPr>
            <a:r>
              <a:rPr lang="en-US" sz="1600" dirty="0"/>
              <a:t>Mitigate Risk and Resistance</a:t>
            </a:r>
          </a:p>
          <a:p>
            <a:pPr marL="342900" indent="-342900">
              <a:buFont typeface="Wingdings" pitchFamily="2" charset="2"/>
              <a:buChar char="Ø"/>
            </a:pPr>
            <a:r>
              <a:rPr lang="en-IN" sz="1600" dirty="0"/>
              <a:t>Optimize Resource Allocation</a:t>
            </a:r>
            <a:endParaRPr lang="en-US" sz="1600" dirty="0"/>
          </a:p>
          <a:p>
            <a:endParaRPr lang="en-US" sz="1600" dirty="0"/>
          </a:p>
        </p:txBody>
      </p:sp>
      <p:sp>
        <p:nvSpPr>
          <p:cNvPr id="6" name="Rectangle 1">
            <a:extLst>
              <a:ext uri="{FF2B5EF4-FFF2-40B4-BE49-F238E27FC236}">
                <a16:creationId xmlns:a16="http://schemas.microsoft.com/office/drawing/2014/main" id="{795ACCC8-4485-C944-B507-D5AFABAB1DAA}"/>
              </a:ext>
            </a:extLst>
          </p:cNvPr>
          <p:cNvSpPr>
            <a:spLocks noChangeArrowheads="1"/>
          </p:cNvSpPr>
          <p:nvPr/>
        </p:nvSpPr>
        <p:spPr bwMode="auto">
          <a:xfrm>
            <a:off x="6108358" y="342569"/>
            <a:ext cx="6021525" cy="67670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lnSpcReduction="10000"/>
          </a:bodyPr>
          <a:lstStyle/>
          <a:p>
            <a:pPr marR="0" lvl="0" algn="ctr" fontAlgn="base">
              <a:lnSpc>
                <a:spcPct val="120000"/>
              </a:lnSpc>
              <a:spcBef>
                <a:spcPts val="1000"/>
              </a:spcBef>
              <a:spcAft>
                <a:spcPct val="0"/>
              </a:spcAft>
              <a:buClrTx/>
              <a:buSzTx/>
              <a:tabLst/>
            </a:pPr>
            <a:r>
              <a:rPr kumimoji="0" lang="en-US" altLang="en-US" b="1" i="0" u="sng" strike="noStrike" cap="none" normalizeH="0" baseline="0" dirty="0">
                <a:ln>
                  <a:noFill/>
                </a:ln>
                <a:effectLst/>
              </a:rPr>
              <a:t>Stakeholder Analysis – </a:t>
            </a:r>
            <a:r>
              <a:rPr lang="en-US" altLang="en-US" b="1" u="sng" dirty="0"/>
              <a:t>E</a:t>
            </a:r>
            <a:r>
              <a:rPr kumimoji="0" lang="en-US" altLang="en-US" b="1" i="0" u="sng" strike="noStrike" cap="none" normalizeH="0" baseline="0" dirty="0">
                <a:ln>
                  <a:noFill/>
                </a:ln>
                <a:effectLst/>
              </a:rPr>
              <a:t>ngagement Assessment     Matrix</a:t>
            </a:r>
            <a:endParaRPr kumimoji="0" lang="en-US" altLang="en-US" b="0" i="0" u="none" strike="noStrike" cap="none" normalizeH="0" baseline="0" dirty="0">
              <a:ln>
                <a:noFill/>
              </a:ln>
              <a:effectLst/>
            </a:endParaRPr>
          </a:p>
        </p:txBody>
      </p:sp>
      <p:graphicFrame>
        <p:nvGraphicFramePr>
          <p:cNvPr id="9" name="Content Placeholder 10">
            <a:extLst>
              <a:ext uri="{FF2B5EF4-FFF2-40B4-BE49-F238E27FC236}">
                <a16:creationId xmlns:a16="http://schemas.microsoft.com/office/drawing/2014/main" id="{EC104CDC-A970-1A4D-9512-2F0D86CFD8E7}"/>
              </a:ext>
            </a:extLst>
          </p:cNvPr>
          <p:cNvGraphicFramePr>
            <a:graphicFrameLocks/>
          </p:cNvGraphicFramePr>
          <p:nvPr>
            <p:extLst>
              <p:ext uri="{D42A27DB-BD31-4B8C-83A1-F6EECF244321}">
                <p14:modId xmlns:p14="http://schemas.microsoft.com/office/powerpoint/2010/main" val="3727474367"/>
              </p:ext>
            </p:extLst>
          </p:nvPr>
        </p:nvGraphicFramePr>
        <p:xfrm>
          <a:off x="6197081" y="1866122"/>
          <a:ext cx="5881601" cy="3881835"/>
        </p:xfrm>
        <a:graphic>
          <a:graphicData uri="http://schemas.openxmlformats.org/drawingml/2006/table">
            <a:tbl>
              <a:tblPr firstRow="1" firstCol="1" bandRow="1">
                <a:noFill/>
                <a:tableStyleId>{5C22544A-7EE6-4342-B048-85BDC9FD1C3A}</a:tableStyleId>
              </a:tblPr>
              <a:tblGrid>
                <a:gridCol w="1732463">
                  <a:extLst>
                    <a:ext uri="{9D8B030D-6E8A-4147-A177-3AD203B41FA5}">
                      <a16:colId xmlns:a16="http://schemas.microsoft.com/office/drawing/2014/main" val="3719015608"/>
                    </a:ext>
                  </a:extLst>
                </a:gridCol>
                <a:gridCol w="819040">
                  <a:extLst>
                    <a:ext uri="{9D8B030D-6E8A-4147-A177-3AD203B41FA5}">
                      <a16:colId xmlns:a16="http://schemas.microsoft.com/office/drawing/2014/main" val="1848050501"/>
                    </a:ext>
                  </a:extLst>
                </a:gridCol>
                <a:gridCol w="872975">
                  <a:extLst>
                    <a:ext uri="{9D8B030D-6E8A-4147-A177-3AD203B41FA5}">
                      <a16:colId xmlns:a16="http://schemas.microsoft.com/office/drawing/2014/main" val="2830457687"/>
                    </a:ext>
                  </a:extLst>
                </a:gridCol>
                <a:gridCol w="703646">
                  <a:extLst>
                    <a:ext uri="{9D8B030D-6E8A-4147-A177-3AD203B41FA5}">
                      <a16:colId xmlns:a16="http://schemas.microsoft.com/office/drawing/2014/main" val="236647933"/>
                    </a:ext>
                  </a:extLst>
                </a:gridCol>
                <a:gridCol w="988371">
                  <a:extLst>
                    <a:ext uri="{9D8B030D-6E8A-4147-A177-3AD203B41FA5}">
                      <a16:colId xmlns:a16="http://schemas.microsoft.com/office/drawing/2014/main" val="690856853"/>
                    </a:ext>
                  </a:extLst>
                </a:gridCol>
                <a:gridCol w="765106">
                  <a:extLst>
                    <a:ext uri="{9D8B030D-6E8A-4147-A177-3AD203B41FA5}">
                      <a16:colId xmlns:a16="http://schemas.microsoft.com/office/drawing/2014/main" val="1076422687"/>
                    </a:ext>
                  </a:extLst>
                </a:gridCol>
              </a:tblGrid>
              <a:tr h="509093">
                <a:tc>
                  <a:txBody>
                    <a:bodyPr/>
                    <a:lstStyle/>
                    <a:p>
                      <a:pPr algn="ctr">
                        <a:lnSpc>
                          <a:spcPct val="150000"/>
                        </a:lnSpc>
                      </a:pPr>
                      <a:r>
                        <a:rPr lang="en-IN" sz="1100" b="1" cap="none" spc="0" dirty="0">
                          <a:solidFill>
                            <a:schemeClr val="tx1"/>
                          </a:solidFill>
                          <a:effectLst/>
                          <a:highlight>
                            <a:srgbClr val="DEEAF6"/>
                          </a:highlight>
                        </a:rPr>
                        <a:t>Stakeholder</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noFill/>
                  </a:tcPr>
                </a:tc>
                <a:tc>
                  <a:txBody>
                    <a:bodyPr/>
                    <a:lstStyle/>
                    <a:p>
                      <a:pPr algn="ctr">
                        <a:lnSpc>
                          <a:spcPct val="150000"/>
                        </a:lnSpc>
                      </a:pPr>
                      <a:r>
                        <a:rPr lang="en-IN" sz="1100" b="1" cap="none" spc="0" dirty="0">
                          <a:solidFill>
                            <a:schemeClr val="tx1"/>
                          </a:solidFill>
                          <a:effectLst/>
                          <a:highlight>
                            <a:srgbClr val="DEEAF6"/>
                          </a:highlight>
                        </a:rPr>
                        <a:t>Unaware</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noFill/>
                  </a:tcPr>
                </a:tc>
                <a:tc>
                  <a:txBody>
                    <a:bodyPr/>
                    <a:lstStyle/>
                    <a:p>
                      <a:pPr algn="ctr">
                        <a:lnSpc>
                          <a:spcPct val="150000"/>
                        </a:lnSpc>
                      </a:pPr>
                      <a:r>
                        <a:rPr lang="en-IN" sz="1100" b="1" cap="none" spc="0" dirty="0">
                          <a:solidFill>
                            <a:schemeClr val="tx1"/>
                          </a:solidFill>
                          <a:effectLst/>
                          <a:highlight>
                            <a:srgbClr val="DEEAF6"/>
                          </a:highlight>
                        </a:rPr>
                        <a:t>Resistant</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solidFill>
                      <a:schemeClr val="bg1"/>
                    </a:solidFill>
                  </a:tcPr>
                </a:tc>
                <a:tc>
                  <a:txBody>
                    <a:bodyPr/>
                    <a:lstStyle/>
                    <a:p>
                      <a:pPr algn="ctr">
                        <a:lnSpc>
                          <a:spcPct val="150000"/>
                        </a:lnSpc>
                      </a:pPr>
                      <a:r>
                        <a:rPr lang="en-IN" sz="1100" b="1" cap="none" spc="0" dirty="0">
                          <a:solidFill>
                            <a:schemeClr val="tx1"/>
                          </a:solidFill>
                          <a:effectLst/>
                          <a:highlight>
                            <a:srgbClr val="DEEAF6"/>
                          </a:highlight>
                        </a:rPr>
                        <a:t>Neutral</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noFill/>
                  </a:tcPr>
                </a:tc>
                <a:tc>
                  <a:txBody>
                    <a:bodyPr/>
                    <a:lstStyle/>
                    <a:p>
                      <a:pPr algn="ctr">
                        <a:lnSpc>
                          <a:spcPct val="150000"/>
                        </a:lnSpc>
                      </a:pPr>
                      <a:r>
                        <a:rPr lang="en-IN" sz="1100" b="1" cap="none" spc="0" dirty="0">
                          <a:solidFill>
                            <a:schemeClr val="tx1"/>
                          </a:solidFill>
                          <a:effectLst/>
                          <a:highlight>
                            <a:srgbClr val="DEEAF6"/>
                          </a:highlight>
                        </a:rPr>
                        <a:t>Supportive</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noFill/>
                  </a:tcPr>
                </a:tc>
                <a:tc>
                  <a:txBody>
                    <a:bodyPr/>
                    <a:lstStyle/>
                    <a:p>
                      <a:pPr algn="ctr">
                        <a:lnSpc>
                          <a:spcPct val="150000"/>
                        </a:lnSpc>
                      </a:pPr>
                      <a:r>
                        <a:rPr lang="en-IN" sz="1100" b="1" cap="none" spc="0" dirty="0">
                          <a:solidFill>
                            <a:schemeClr val="tx1"/>
                          </a:solidFill>
                          <a:effectLst/>
                          <a:highlight>
                            <a:srgbClr val="DEEAF6"/>
                          </a:highlight>
                        </a:rPr>
                        <a:t>Leading</a:t>
                      </a:r>
                      <a:endParaRPr lang="en-IN" sz="1100" b="1" cap="none" spc="0" dirty="0">
                        <a:solidFill>
                          <a:schemeClr val="tx1"/>
                        </a:solidFill>
                        <a:effectLst/>
                        <a:highlight>
                          <a:srgbClr val="DEEAF6"/>
                        </a:highligh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1331350457"/>
                  </a:ext>
                </a:extLst>
              </a:tr>
              <a:tr h="509093">
                <a:tc>
                  <a:txBody>
                    <a:bodyPr/>
                    <a:lstStyle/>
                    <a:p>
                      <a:pPr>
                        <a:lnSpc>
                          <a:spcPct val="150000"/>
                        </a:lnSpc>
                      </a:pPr>
                      <a:r>
                        <a:rPr lang="en-IN" sz="1100" b="1" cap="none" spc="0" dirty="0">
                          <a:solidFill>
                            <a:schemeClr val="tx1"/>
                          </a:solidFill>
                          <a:effectLst/>
                        </a:rPr>
                        <a:t>Jake Towers</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 </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C</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38100" cmpd="sng">
                      <a:noFill/>
                    </a:lnT>
                    <a:lnB w="6350" cap="flat" cmpd="sng" algn="ctr">
                      <a:solidFill>
                        <a:schemeClr val="tx1"/>
                      </a:solidFill>
                      <a:prstDash val="solid"/>
                    </a:lnB>
                    <a:noFill/>
                  </a:tcPr>
                </a:tc>
                <a:extLst>
                  <a:ext uri="{0D108BD9-81ED-4DB2-BD59-A6C34878D82A}">
                    <a16:rowId xmlns:a16="http://schemas.microsoft.com/office/drawing/2014/main" val="3277988884"/>
                  </a:ext>
                </a:extLst>
              </a:tr>
              <a:tr h="509093">
                <a:tc>
                  <a:txBody>
                    <a:bodyPr/>
                    <a:lstStyle/>
                    <a:p>
                      <a:pPr>
                        <a:lnSpc>
                          <a:spcPct val="150000"/>
                        </a:lnSpc>
                      </a:pPr>
                      <a:r>
                        <a:rPr lang="en-IN" sz="1100" b="1" cap="none" spc="0" dirty="0">
                          <a:solidFill>
                            <a:schemeClr val="tx1"/>
                          </a:solidFill>
                          <a:effectLst/>
                        </a:rPr>
                        <a:t>Kris Watson</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C</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761584633"/>
                  </a:ext>
                </a:extLst>
              </a:tr>
              <a:tr h="509093">
                <a:tc>
                  <a:txBody>
                    <a:bodyPr/>
                    <a:lstStyle/>
                    <a:p>
                      <a:pPr>
                        <a:lnSpc>
                          <a:spcPct val="150000"/>
                        </a:lnSpc>
                      </a:pPr>
                      <a:r>
                        <a:rPr lang="en-IN" sz="1100" b="1" cap="none" spc="0" dirty="0">
                          <a:solidFill>
                            <a:schemeClr val="tx1"/>
                          </a:solidFill>
                          <a:effectLst/>
                        </a:rPr>
                        <a:t>Kevin Simon</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 </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C 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extLst>
                  <a:ext uri="{0D108BD9-81ED-4DB2-BD59-A6C34878D82A}">
                    <a16:rowId xmlns:a16="http://schemas.microsoft.com/office/drawing/2014/main" val="1619160111"/>
                  </a:ext>
                </a:extLst>
              </a:tr>
              <a:tr h="509093">
                <a:tc>
                  <a:txBody>
                    <a:bodyPr/>
                    <a:lstStyle/>
                    <a:p>
                      <a:pPr>
                        <a:lnSpc>
                          <a:spcPct val="150000"/>
                        </a:lnSpc>
                      </a:pPr>
                      <a:r>
                        <a:rPr lang="en-IN" sz="1100" b="1" cap="none" spc="0" dirty="0">
                          <a:solidFill>
                            <a:schemeClr val="tx1"/>
                          </a:solidFill>
                          <a:effectLst/>
                        </a:rPr>
                        <a:t>Store Employees</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C</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4267659786"/>
                  </a:ext>
                </a:extLst>
              </a:tr>
              <a:tr h="827277">
                <a:tc>
                  <a:txBody>
                    <a:bodyPr/>
                    <a:lstStyle/>
                    <a:p>
                      <a:pPr>
                        <a:lnSpc>
                          <a:spcPct val="150000"/>
                        </a:lnSpc>
                      </a:pPr>
                      <a:r>
                        <a:rPr lang="en-IN" sz="1100" b="1" cap="none" spc="0" dirty="0">
                          <a:solidFill>
                            <a:schemeClr val="tx1"/>
                          </a:solidFill>
                          <a:effectLst/>
                        </a:rPr>
                        <a:t>Accountants / Financial Advisors</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C</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r>
                        <a:rPr lang="en-IN" sz="1100" cap="none" spc="0" dirty="0">
                          <a:solidFill>
                            <a:schemeClr val="tx1"/>
                          </a:solidFill>
                          <a:effectLst/>
                        </a:rPr>
                        <a:t>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12700" cmpd="sng">
                      <a:noFill/>
                      <a:prstDash val="solid"/>
                    </a:lnT>
                    <a:lnB w="6350" cap="flat" cmpd="sng" algn="ctr">
                      <a:solidFill>
                        <a:schemeClr val="tx1"/>
                      </a:solidFill>
                      <a:prstDash val="solid"/>
                    </a:lnB>
                    <a:noFill/>
                  </a:tcPr>
                </a:tc>
                <a:extLst>
                  <a:ext uri="{0D108BD9-81ED-4DB2-BD59-A6C34878D82A}">
                    <a16:rowId xmlns:a16="http://schemas.microsoft.com/office/drawing/2014/main" val="3527789441"/>
                  </a:ext>
                </a:extLst>
              </a:tr>
              <a:tr h="509093">
                <a:tc>
                  <a:txBody>
                    <a:bodyPr/>
                    <a:lstStyle/>
                    <a:p>
                      <a:pPr>
                        <a:lnSpc>
                          <a:spcPct val="150000"/>
                        </a:lnSpc>
                      </a:pPr>
                      <a:r>
                        <a:rPr lang="en-IN" sz="1100" b="1" cap="none" spc="0" dirty="0">
                          <a:solidFill>
                            <a:schemeClr val="tx1"/>
                          </a:solidFill>
                          <a:effectLst/>
                        </a:rPr>
                        <a:t>Customers</a:t>
                      </a:r>
                      <a:endParaRPr lang="en-IN" sz="1100" b="1"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C</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D</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pPr algn="ctr">
                        <a:lnSpc>
                          <a:spcPct val="150000"/>
                        </a:lnSpc>
                      </a:pPr>
                      <a:r>
                        <a:rPr lang="en-IN" sz="1100" cap="none" spc="0" dirty="0">
                          <a:solidFill>
                            <a:schemeClr val="tx1"/>
                          </a:solidFill>
                          <a:effectLst/>
                        </a:rPr>
                        <a:t> </a:t>
                      </a:r>
                      <a:endParaRPr lang="en-IN" sz="1100" cap="none" spc="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46903" marT="18761" marB="14070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241059724"/>
                  </a:ext>
                </a:extLst>
              </a:tr>
            </a:tbl>
          </a:graphicData>
        </a:graphic>
      </p:graphicFrame>
    </p:spTree>
    <p:extLst>
      <p:ext uri="{BB962C8B-B14F-4D97-AF65-F5344CB8AC3E}">
        <p14:creationId xmlns:p14="http://schemas.microsoft.com/office/powerpoint/2010/main" val="2151474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7DEB-1ED5-33E4-984D-4FA62E9E398B}"/>
              </a:ext>
            </a:extLst>
          </p:cNvPr>
          <p:cNvSpPr>
            <a:spLocks noGrp="1"/>
          </p:cNvSpPr>
          <p:nvPr>
            <p:ph type="title"/>
          </p:nvPr>
        </p:nvSpPr>
        <p:spPr/>
        <p:txBody>
          <a:bodyPr/>
          <a:lstStyle/>
          <a:p>
            <a:r>
              <a:rPr lang="en-US" dirty="0"/>
              <a:t>Communication Matrix</a:t>
            </a:r>
          </a:p>
        </p:txBody>
      </p:sp>
      <p:graphicFrame>
        <p:nvGraphicFramePr>
          <p:cNvPr id="5" name="Content Placeholder 4">
            <a:extLst>
              <a:ext uri="{FF2B5EF4-FFF2-40B4-BE49-F238E27FC236}">
                <a16:creationId xmlns:a16="http://schemas.microsoft.com/office/drawing/2014/main" id="{0777608C-D288-6D58-6EF4-46E79DEBD905}"/>
              </a:ext>
            </a:extLst>
          </p:cNvPr>
          <p:cNvGraphicFramePr>
            <a:graphicFrameLocks noGrp="1"/>
          </p:cNvGraphicFramePr>
          <p:nvPr>
            <p:ph idx="1"/>
            <p:extLst>
              <p:ext uri="{D42A27DB-BD31-4B8C-83A1-F6EECF244321}">
                <p14:modId xmlns:p14="http://schemas.microsoft.com/office/powerpoint/2010/main" val="3861089218"/>
              </p:ext>
            </p:extLst>
          </p:nvPr>
        </p:nvGraphicFramePr>
        <p:xfrm>
          <a:off x="6257924" y="739044"/>
          <a:ext cx="5862642" cy="6000750"/>
        </p:xfrm>
        <a:graphic>
          <a:graphicData uri="http://schemas.openxmlformats.org/drawingml/2006/table">
            <a:tbl>
              <a:tblPr/>
              <a:tblGrid>
                <a:gridCol w="977107">
                  <a:extLst>
                    <a:ext uri="{9D8B030D-6E8A-4147-A177-3AD203B41FA5}">
                      <a16:colId xmlns:a16="http://schemas.microsoft.com/office/drawing/2014/main" val="1822601641"/>
                    </a:ext>
                  </a:extLst>
                </a:gridCol>
                <a:gridCol w="977107">
                  <a:extLst>
                    <a:ext uri="{9D8B030D-6E8A-4147-A177-3AD203B41FA5}">
                      <a16:colId xmlns:a16="http://schemas.microsoft.com/office/drawing/2014/main" val="3582961981"/>
                    </a:ext>
                  </a:extLst>
                </a:gridCol>
                <a:gridCol w="977107">
                  <a:extLst>
                    <a:ext uri="{9D8B030D-6E8A-4147-A177-3AD203B41FA5}">
                      <a16:colId xmlns:a16="http://schemas.microsoft.com/office/drawing/2014/main" val="2357303870"/>
                    </a:ext>
                  </a:extLst>
                </a:gridCol>
                <a:gridCol w="977107">
                  <a:extLst>
                    <a:ext uri="{9D8B030D-6E8A-4147-A177-3AD203B41FA5}">
                      <a16:colId xmlns:a16="http://schemas.microsoft.com/office/drawing/2014/main" val="1428743714"/>
                    </a:ext>
                  </a:extLst>
                </a:gridCol>
                <a:gridCol w="977107">
                  <a:extLst>
                    <a:ext uri="{9D8B030D-6E8A-4147-A177-3AD203B41FA5}">
                      <a16:colId xmlns:a16="http://schemas.microsoft.com/office/drawing/2014/main" val="579552346"/>
                    </a:ext>
                  </a:extLst>
                </a:gridCol>
                <a:gridCol w="977107">
                  <a:extLst>
                    <a:ext uri="{9D8B030D-6E8A-4147-A177-3AD203B41FA5}">
                      <a16:colId xmlns:a16="http://schemas.microsoft.com/office/drawing/2014/main" val="2826788006"/>
                    </a:ext>
                  </a:extLst>
                </a:gridCol>
              </a:tblGrid>
              <a:tr h="433388">
                <a:tc>
                  <a:txBody>
                    <a:bodyPr/>
                    <a:lstStyle/>
                    <a:p>
                      <a:pPr fontAlgn="b"/>
                      <a:r>
                        <a:rPr lang="en-IN" sz="600" b="1">
                          <a:effectLst/>
                        </a:rPr>
                        <a:t>Stakeholder</a:t>
                      </a:r>
                    </a:p>
                  </a:txBody>
                  <a:tcPr marL="30021" marR="30021" marT="15011" marB="15011" anchor="b">
                    <a:lnL w="9525" cap="flat" cmpd="sng" algn="ctr">
                      <a:solidFill>
                        <a:srgbClr val="B00A09"/>
                      </a:solidFill>
                      <a:prstDash val="solid"/>
                      <a:round/>
                      <a:headEnd type="none" w="med" len="med"/>
                      <a:tailEnd type="none" w="med" len="med"/>
                    </a:lnL>
                    <a:lnR w="9525" cap="flat" cmpd="sng" algn="ctr">
                      <a:solidFill>
                        <a:srgbClr val="506209"/>
                      </a:solidFill>
                      <a:prstDash val="solid"/>
                      <a:round/>
                      <a:headEnd type="none" w="med" len="med"/>
                      <a:tailEnd type="none" w="med" len="med"/>
                    </a:lnR>
                    <a:lnT w="9525" cap="flat" cmpd="sng" algn="ctr">
                      <a:solidFill>
                        <a:srgbClr val="B00A09"/>
                      </a:solidFill>
                      <a:prstDash val="solid"/>
                      <a:round/>
                      <a:headEnd type="none" w="med" len="med"/>
                      <a:tailEnd type="none" w="med" len="med"/>
                    </a:lnT>
                    <a:lnB w="12700" cap="flat" cmpd="sng" algn="ctr">
                      <a:solidFill>
                        <a:srgbClr val="E0C409"/>
                      </a:solidFill>
                      <a:prstDash val="solid"/>
                      <a:round/>
                      <a:headEnd type="none" w="med" len="med"/>
                      <a:tailEnd type="none" w="med" len="med"/>
                    </a:lnB>
                    <a:solidFill>
                      <a:srgbClr val="FFFFFF"/>
                    </a:solidFill>
                  </a:tcPr>
                </a:tc>
                <a:tc>
                  <a:txBody>
                    <a:bodyPr/>
                    <a:lstStyle/>
                    <a:p>
                      <a:pPr fontAlgn="b"/>
                      <a:r>
                        <a:rPr lang="en-IN" sz="600" b="1">
                          <a:effectLst/>
                        </a:rPr>
                        <a:t>Learn from Stakeholder</a:t>
                      </a:r>
                    </a:p>
                  </a:txBody>
                  <a:tcPr marL="30021" marR="30021" marT="15011" marB="15011" anchor="b">
                    <a:lnL w="9525" cap="flat" cmpd="sng" algn="ctr">
                      <a:solidFill>
                        <a:srgbClr val="506209"/>
                      </a:solidFill>
                      <a:prstDash val="solid"/>
                      <a:round/>
                      <a:headEnd type="none" w="med" len="med"/>
                      <a:tailEnd type="none" w="med" len="med"/>
                    </a:lnL>
                    <a:lnR w="9525" cap="flat" cmpd="sng" algn="ctr">
                      <a:solidFill>
                        <a:srgbClr val="103E0B"/>
                      </a:solidFill>
                      <a:prstDash val="solid"/>
                      <a:round/>
                      <a:headEnd type="none" w="med" len="med"/>
                      <a:tailEnd type="none" w="med" len="med"/>
                    </a:lnR>
                    <a:lnT w="9525" cap="flat" cmpd="sng" algn="ctr">
                      <a:solidFill>
                        <a:srgbClr val="506209"/>
                      </a:solidFill>
                      <a:prstDash val="solid"/>
                      <a:round/>
                      <a:headEnd type="none" w="med" len="med"/>
                      <a:tailEnd type="none" w="med" len="med"/>
                    </a:lnT>
                    <a:lnB w="12700" cap="flat" cmpd="sng" algn="ctr">
                      <a:solidFill>
                        <a:srgbClr val="C03908"/>
                      </a:solidFill>
                      <a:prstDash val="solid"/>
                      <a:round/>
                      <a:headEnd type="none" w="med" len="med"/>
                      <a:tailEnd type="none" w="med" len="med"/>
                    </a:lnB>
                    <a:solidFill>
                      <a:srgbClr val="FFFFFF"/>
                    </a:solidFill>
                  </a:tcPr>
                </a:tc>
                <a:tc>
                  <a:txBody>
                    <a:bodyPr/>
                    <a:lstStyle/>
                    <a:p>
                      <a:pPr fontAlgn="b"/>
                      <a:r>
                        <a:rPr lang="en-IN" sz="600" b="1" dirty="0">
                          <a:effectLst/>
                        </a:rPr>
                        <a:t>Share with Stakeholder</a:t>
                      </a:r>
                    </a:p>
                  </a:txBody>
                  <a:tcPr marL="30021" marR="30021" marT="15011" marB="15011" anchor="b">
                    <a:lnL w="9525" cap="flat" cmpd="sng" algn="ctr">
                      <a:solidFill>
                        <a:srgbClr val="103E0B"/>
                      </a:solidFill>
                      <a:prstDash val="solid"/>
                      <a:round/>
                      <a:headEnd type="none" w="med" len="med"/>
                      <a:tailEnd type="none" w="med" len="med"/>
                    </a:lnL>
                    <a:lnR w="9525" cap="flat" cmpd="sng" algn="ctr">
                      <a:solidFill>
                        <a:srgbClr val="90B909"/>
                      </a:solidFill>
                      <a:prstDash val="solid"/>
                      <a:round/>
                      <a:headEnd type="none" w="med" len="med"/>
                      <a:tailEnd type="none" w="med" len="med"/>
                    </a:lnR>
                    <a:lnT w="9525" cap="flat" cmpd="sng" algn="ctr">
                      <a:solidFill>
                        <a:srgbClr val="103E0B"/>
                      </a:solidFill>
                      <a:prstDash val="solid"/>
                      <a:round/>
                      <a:headEnd type="none" w="med" len="med"/>
                      <a:tailEnd type="none" w="med" len="med"/>
                    </a:lnT>
                    <a:lnB w="12700" cap="flat" cmpd="sng" algn="ctr">
                      <a:solidFill>
                        <a:srgbClr val="B01C09"/>
                      </a:solidFill>
                      <a:prstDash val="solid"/>
                      <a:round/>
                      <a:headEnd type="none" w="med" len="med"/>
                      <a:tailEnd type="none" w="med" len="med"/>
                    </a:lnB>
                    <a:solidFill>
                      <a:srgbClr val="FFFFFF"/>
                    </a:solidFill>
                  </a:tcPr>
                </a:tc>
                <a:tc>
                  <a:txBody>
                    <a:bodyPr/>
                    <a:lstStyle/>
                    <a:p>
                      <a:pPr fontAlgn="b"/>
                      <a:r>
                        <a:rPr lang="en-IN" sz="600" b="1">
                          <a:effectLst/>
                        </a:rPr>
                        <a:t>Timing</a:t>
                      </a:r>
                    </a:p>
                  </a:txBody>
                  <a:tcPr marL="30021" marR="30021" marT="15011" marB="15011" anchor="b">
                    <a:lnL w="9525" cap="flat" cmpd="sng" algn="ctr">
                      <a:solidFill>
                        <a:srgbClr val="90B909"/>
                      </a:solidFill>
                      <a:prstDash val="solid"/>
                      <a:round/>
                      <a:headEnd type="none" w="med" len="med"/>
                      <a:tailEnd type="none" w="med" len="med"/>
                    </a:lnL>
                    <a:lnR w="9525" cap="flat" cmpd="sng" algn="ctr">
                      <a:solidFill>
                        <a:srgbClr val="508D0B"/>
                      </a:solidFill>
                      <a:prstDash val="solid"/>
                      <a:round/>
                      <a:headEnd type="none" w="med" len="med"/>
                      <a:tailEnd type="none" w="med" len="med"/>
                    </a:lnR>
                    <a:lnT w="9525" cap="flat" cmpd="sng" algn="ctr">
                      <a:solidFill>
                        <a:srgbClr val="90B909"/>
                      </a:solidFill>
                      <a:prstDash val="solid"/>
                      <a:round/>
                      <a:headEnd type="none" w="med" len="med"/>
                      <a:tailEnd type="none" w="med" len="med"/>
                    </a:lnT>
                    <a:lnB w="12700" cap="flat" cmpd="sng" algn="ctr">
                      <a:solidFill>
                        <a:srgbClr val="802508"/>
                      </a:solidFill>
                      <a:prstDash val="solid"/>
                      <a:round/>
                      <a:headEnd type="none" w="med" len="med"/>
                      <a:tailEnd type="none" w="med" len="med"/>
                    </a:lnB>
                    <a:solidFill>
                      <a:srgbClr val="FFFFFF"/>
                    </a:solidFill>
                  </a:tcPr>
                </a:tc>
                <a:tc>
                  <a:txBody>
                    <a:bodyPr/>
                    <a:lstStyle/>
                    <a:p>
                      <a:pPr fontAlgn="b"/>
                      <a:r>
                        <a:rPr lang="en-IN" sz="600" b="1">
                          <a:effectLst/>
                        </a:rPr>
                        <a:t>Effective Method</a:t>
                      </a:r>
                    </a:p>
                  </a:txBody>
                  <a:tcPr marL="30021" marR="30021" marT="15011" marB="15011" anchor="b">
                    <a:lnL w="9525" cap="flat" cmpd="sng" algn="ctr">
                      <a:solidFill>
                        <a:srgbClr val="508D0B"/>
                      </a:solidFill>
                      <a:prstDash val="solid"/>
                      <a:round/>
                      <a:headEnd type="none" w="med" len="med"/>
                      <a:tailEnd type="none" w="med" len="med"/>
                    </a:lnL>
                    <a:lnR w="9525" cap="flat" cmpd="sng" algn="ctr">
                      <a:solidFill>
                        <a:srgbClr val="506209"/>
                      </a:solidFill>
                      <a:prstDash val="solid"/>
                      <a:round/>
                      <a:headEnd type="none" w="med" len="med"/>
                      <a:tailEnd type="none" w="med" len="med"/>
                    </a:lnR>
                    <a:lnT w="9525" cap="flat" cmpd="sng" algn="ctr">
                      <a:solidFill>
                        <a:srgbClr val="508D0B"/>
                      </a:solidFill>
                      <a:prstDash val="solid"/>
                      <a:round/>
                      <a:headEnd type="none" w="med" len="med"/>
                      <a:tailEnd type="none" w="med" len="med"/>
                    </a:lnT>
                    <a:lnB w="12700" cap="flat" cmpd="sng" algn="ctr">
                      <a:solidFill>
                        <a:srgbClr val="005E08"/>
                      </a:solidFill>
                      <a:prstDash val="solid"/>
                      <a:round/>
                      <a:headEnd type="none" w="med" len="med"/>
                      <a:tailEnd type="none" w="med" len="med"/>
                    </a:lnB>
                    <a:solidFill>
                      <a:srgbClr val="FFFFFF"/>
                    </a:solidFill>
                  </a:tcPr>
                </a:tc>
                <a:tc>
                  <a:txBody>
                    <a:bodyPr/>
                    <a:lstStyle/>
                    <a:p>
                      <a:pPr fontAlgn="b"/>
                      <a:r>
                        <a:rPr lang="en-IN" sz="600" b="1">
                          <a:effectLst/>
                        </a:rPr>
                        <a:t>Owner</a:t>
                      </a:r>
                    </a:p>
                  </a:txBody>
                  <a:tcPr marL="30021" marR="30021" marT="15011" marB="15011" anchor="b">
                    <a:lnL w="9525" cap="flat" cmpd="sng" algn="ctr">
                      <a:solidFill>
                        <a:srgbClr val="506209"/>
                      </a:solidFill>
                      <a:prstDash val="solid"/>
                      <a:round/>
                      <a:headEnd type="none" w="med" len="med"/>
                      <a:tailEnd type="none" w="med" len="med"/>
                    </a:lnL>
                    <a:lnR w="9525" cap="flat" cmpd="sng" algn="ctr">
                      <a:solidFill>
                        <a:srgbClr val="506209"/>
                      </a:solidFill>
                      <a:prstDash val="solid"/>
                      <a:round/>
                      <a:headEnd type="none" w="med" len="med"/>
                      <a:tailEnd type="none" w="med" len="med"/>
                    </a:lnR>
                    <a:lnT w="9525" cap="flat" cmpd="sng" algn="ctr">
                      <a:solidFill>
                        <a:srgbClr val="506209"/>
                      </a:solidFill>
                      <a:prstDash val="solid"/>
                      <a:round/>
                      <a:headEnd type="none" w="med" len="med"/>
                      <a:tailEnd type="none" w="med" len="med"/>
                    </a:lnT>
                    <a:lnB w="12700" cap="flat" cmpd="sng" algn="ctr">
                      <a:solidFill>
                        <a:srgbClr val="70CB0A"/>
                      </a:solidFill>
                      <a:prstDash val="solid"/>
                      <a:round/>
                      <a:headEnd type="none" w="med" len="med"/>
                      <a:tailEnd type="none" w="med" len="med"/>
                    </a:lnB>
                    <a:solidFill>
                      <a:srgbClr val="FFFFFF"/>
                    </a:solidFill>
                  </a:tcPr>
                </a:tc>
                <a:extLst>
                  <a:ext uri="{0D108BD9-81ED-4DB2-BD59-A6C34878D82A}">
                    <a16:rowId xmlns:a16="http://schemas.microsoft.com/office/drawing/2014/main" val="63558466"/>
                  </a:ext>
                </a:extLst>
              </a:tr>
              <a:tr h="1633537">
                <a:tc>
                  <a:txBody>
                    <a:bodyPr/>
                    <a:lstStyle/>
                    <a:p>
                      <a:pPr fontAlgn="base"/>
                      <a:r>
                        <a:rPr lang="en-IN" sz="600">
                          <a:effectLst/>
                        </a:rPr>
                        <a:t>Jake Towers</a:t>
                      </a:r>
                    </a:p>
                  </a:txBody>
                  <a:tcPr marL="30021" marR="30021" marT="15011" marB="15011" anchor="ctr">
                    <a:lnL w="9525" cap="flat" cmpd="sng" algn="ctr">
                      <a:solidFill>
                        <a:srgbClr val="E0C409"/>
                      </a:solidFill>
                      <a:prstDash val="solid"/>
                      <a:round/>
                      <a:headEnd type="none" w="med" len="med"/>
                      <a:tailEnd type="none" w="med" len="med"/>
                    </a:lnL>
                    <a:lnR w="9525" cap="flat" cmpd="sng" algn="ctr">
                      <a:solidFill>
                        <a:srgbClr val="C03908"/>
                      </a:solidFill>
                      <a:prstDash val="solid"/>
                      <a:round/>
                      <a:headEnd type="none" w="med" len="med"/>
                      <a:tailEnd type="none" w="med" len="med"/>
                    </a:lnR>
                    <a:lnT w="12700" cap="flat" cmpd="sng" algn="ctr">
                      <a:solidFill>
                        <a:srgbClr val="E0C409"/>
                      </a:solidFill>
                      <a:prstDash val="solid"/>
                      <a:round/>
                      <a:headEnd type="none" w="med" len="med"/>
                      <a:tailEnd type="none" w="med" len="med"/>
                    </a:lnT>
                    <a:lnB w="12700" cap="flat" cmpd="sng" algn="ctr">
                      <a:solidFill>
                        <a:srgbClr val="C0BC0A"/>
                      </a:solidFill>
                      <a:prstDash val="solid"/>
                      <a:round/>
                      <a:headEnd type="none" w="med" len="med"/>
                      <a:tailEnd type="none" w="med" len="med"/>
                    </a:lnB>
                    <a:solidFill>
                      <a:srgbClr val="FFFFFF"/>
                    </a:solidFill>
                  </a:tcPr>
                </a:tc>
                <a:tc>
                  <a:txBody>
                    <a:bodyPr/>
                    <a:lstStyle/>
                    <a:p>
                      <a:pPr fontAlgn="base"/>
                      <a:r>
                        <a:rPr lang="en-IN" sz="600">
                          <a:effectLst/>
                        </a:rPr>
                        <a:t>Understand vision, goals, concerns, and priorities</a:t>
                      </a:r>
                    </a:p>
                  </a:txBody>
                  <a:tcPr marL="30021" marR="30021" marT="15011" marB="15011" anchor="ctr">
                    <a:lnL w="9525" cap="flat" cmpd="sng" algn="ctr">
                      <a:solidFill>
                        <a:srgbClr val="C03908"/>
                      </a:solidFill>
                      <a:prstDash val="solid"/>
                      <a:round/>
                      <a:headEnd type="none" w="med" len="med"/>
                      <a:tailEnd type="none" w="med" len="med"/>
                    </a:lnL>
                    <a:lnR w="9525" cap="flat" cmpd="sng" algn="ctr">
                      <a:solidFill>
                        <a:srgbClr val="B01C09"/>
                      </a:solidFill>
                      <a:prstDash val="solid"/>
                      <a:round/>
                      <a:headEnd type="none" w="med" len="med"/>
                      <a:tailEnd type="none" w="med" len="med"/>
                    </a:lnR>
                    <a:lnT w="12700" cap="flat" cmpd="sng" algn="ctr">
                      <a:solidFill>
                        <a:srgbClr val="C03908"/>
                      </a:solidFill>
                      <a:prstDash val="solid"/>
                      <a:round/>
                      <a:headEnd type="none" w="med" len="med"/>
                      <a:tailEnd type="none" w="med" len="med"/>
                    </a:lnT>
                    <a:lnB w="12700" cap="flat" cmpd="sng" algn="ctr">
                      <a:solidFill>
                        <a:srgbClr val="E01C9B"/>
                      </a:solidFill>
                      <a:prstDash val="solid"/>
                      <a:round/>
                      <a:headEnd type="none" w="med" len="med"/>
                      <a:tailEnd type="none" w="med" len="med"/>
                    </a:lnB>
                    <a:solidFill>
                      <a:srgbClr val="FFFFFF"/>
                    </a:solidFill>
                  </a:tcPr>
                </a:tc>
                <a:tc>
                  <a:txBody>
                    <a:bodyPr/>
                    <a:lstStyle/>
                    <a:p>
                      <a:pPr fontAlgn="base"/>
                      <a:r>
                        <a:rPr lang="en-IN" sz="600">
                          <a:effectLst/>
                        </a:rPr>
                        <a:t>Provide regular project updates</a:t>
                      </a:r>
                    </a:p>
                  </a:txBody>
                  <a:tcPr marL="30021" marR="30021" marT="15011" marB="15011" anchor="ctr">
                    <a:lnL w="9525" cap="flat" cmpd="sng" algn="ctr">
                      <a:solidFill>
                        <a:srgbClr val="B01C09"/>
                      </a:solidFill>
                      <a:prstDash val="solid"/>
                      <a:round/>
                      <a:headEnd type="none" w="med" len="med"/>
                      <a:tailEnd type="none" w="med" len="med"/>
                    </a:lnL>
                    <a:lnR w="9525" cap="flat" cmpd="sng" algn="ctr">
                      <a:solidFill>
                        <a:srgbClr val="802508"/>
                      </a:solidFill>
                      <a:prstDash val="solid"/>
                      <a:round/>
                      <a:headEnd type="none" w="med" len="med"/>
                      <a:tailEnd type="none" w="med" len="med"/>
                    </a:lnR>
                    <a:lnT w="12700" cap="flat" cmpd="sng" algn="ctr">
                      <a:solidFill>
                        <a:srgbClr val="B01C09"/>
                      </a:solidFill>
                      <a:prstDash val="solid"/>
                      <a:round/>
                      <a:headEnd type="none" w="med" len="med"/>
                      <a:tailEnd type="none" w="med" len="med"/>
                    </a:lnT>
                    <a:lnB w="12700" cap="flat" cmpd="sng" algn="ctr">
                      <a:solidFill>
                        <a:srgbClr val="80169B"/>
                      </a:solidFill>
                      <a:prstDash val="solid"/>
                      <a:round/>
                      <a:headEnd type="none" w="med" len="med"/>
                      <a:tailEnd type="none" w="med" len="med"/>
                    </a:lnB>
                    <a:solidFill>
                      <a:srgbClr val="FFFFFF"/>
                    </a:solidFill>
                  </a:tcPr>
                </a:tc>
                <a:tc>
                  <a:txBody>
                    <a:bodyPr/>
                    <a:lstStyle/>
                    <a:p>
                      <a:pPr fontAlgn="base"/>
                      <a:r>
                        <a:rPr lang="en-IN" sz="600" dirty="0">
                          <a:effectLst/>
                        </a:rPr>
                        <a:t>Initial meeting within two weeks, Monthly progress updates, Final review one week before completion</a:t>
                      </a:r>
                    </a:p>
                  </a:txBody>
                  <a:tcPr marL="30021" marR="30021" marT="15011" marB="15011" anchor="ctr">
                    <a:lnL w="9525" cap="flat" cmpd="sng" algn="ctr">
                      <a:solidFill>
                        <a:srgbClr val="802508"/>
                      </a:solidFill>
                      <a:prstDash val="solid"/>
                      <a:round/>
                      <a:headEnd type="none" w="med" len="med"/>
                      <a:tailEnd type="none" w="med" len="med"/>
                    </a:lnL>
                    <a:lnR w="9525" cap="flat" cmpd="sng" algn="ctr">
                      <a:solidFill>
                        <a:srgbClr val="005E08"/>
                      </a:solidFill>
                      <a:prstDash val="solid"/>
                      <a:round/>
                      <a:headEnd type="none" w="med" len="med"/>
                      <a:tailEnd type="none" w="med" len="med"/>
                    </a:lnR>
                    <a:lnT w="12700" cap="flat" cmpd="sng" algn="ctr">
                      <a:solidFill>
                        <a:srgbClr val="802508"/>
                      </a:solidFill>
                      <a:prstDash val="solid"/>
                      <a:round/>
                      <a:headEnd type="none" w="med" len="med"/>
                      <a:tailEnd type="none" w="med" len="med"/>
                    </a:lnT>
                    <a:lnB w="12700" cap="flat" cmpd="sng" algn="ctr">
                      <a:solidFill>
                        <a:srgbClr val="E00D9B"/>
                      </a:solidFill>
                      <a:prstDash val="solid"/>
                      <a:round/>
                      <a:headEnd type="none" w="med" len="med"/>
                      <a:tailEnd type="none" w="med" len="med"/>
                    </a:lnB>
                    <a:solidFill>
                      <a:srgbClr val="FFFFFF"/>
                    </a:solidFill>
                  </a:tcPr>
                </a:tc>
                <a:tc>
                  <a:txBody>
                    <a:bodyPr/>
                    <a:lstStyle/>
                    <a:p>
                      <a:pPr fontAlgn="base"/>
                      <a:r>
                        <a:rPr lang="en-IN" sz="600">
                          <a:effectLst/>
                        </a:rPr>
                        <a:t>In-person meetings, Email, Phone calls</a:t>
                      </a:r>
                    </a:p>
                  </a:txBody>
                  <a:tcPr marL="30021" marR="30021" marT="15011" marB="15011" anchor="ctr">
                    <a:lnL w="9525" cap="flat" cmpd="sng" algn="ctr">
                      <a:solidFill>
                        <a:srgbClr val="005E08"/>
                      </a:solidFill>
                      <a:prstDash val="solid"/>
                      <a:round/>
                      <a:headEnd type="none" w="med" len="med"/>
                      <a:tailEnd type="none" w="med" len="med"/>
                    </a:lnL>
                    <a:lnR w="9525" cap="flat" cmpd="sng" algn="ctr">
                      <a:solidFill>
                        <a:srgbClr val="70CB0A"/>
                      </a:solidFill>
                      <a:prstDash val="solid"/>
                      <a:round/>
                      <a:headEnd type="none" w="med" len="med"/>
                      <a:tailEnd type="none" w="med" len="med"/>
                    </a:lnR>
                    <a:lnT w="12700" cap="flat" cmpd="sng" algn="ctr">
                      <a:solidFill>
                        <a:srgbClr val="005E08"/>
                      </a:solidFill>
                      <a:prstDash val="solid"/>
                      <a:round/>
                      <a:headEnd type="none" w="med" len="med"/>
                      <a:tailEnd type="none" w="med" len="med"/>
                    </a:lnT>
                    <a:lnB w="12700" cap="flat" cmpd="sng" algn="ctr">
                      <a:solidFill>
                        <a:srgbClr val="701D9B"/>
                      </a:solidFill>
                      <a:prstDash val="solid"/>
                      <a:round/>
                      <a:headEnd type="none" w="med" len="med"/>
                      <a:tailEnd type="none" w="med" len="med"/>
                    </a:lnB>
                    <a:solidFill>
                      <a:srgbClr val="FFFFFF"/>
                    </a:solidFill>
                  </a:tcPr>
                </a:tc>
                <a:tc>
                  <a:txBody>
                    <a:bodyPr/>
                    <a:lstStyle/>
                    <a:p>
                      <a:pPr fontAlgn="base"/>
                      <a:r>
                        <a:rPr lang="en-IN" sz="600">
                          <a:effectLst/>
                        </a:rPr>
                        <a:t>Project manager</a:t>
                      </a:r>
                    </a:p>
                  </a:txBody>
                  <a:tcPr marL="30021" marR="30021" marT="15011" marB="15011" anchor="ctr">
                    <a:lnL w="9525" cap="flat" cmpd="sng" algn="ctr">
                      <a:solidFill>
                        <a:srgbClr val="70CB0A"/>
                      </a:solidFill>
                      <a:prstDash val="solid"/>
                      <a:round/>
                      <a:headEnd type="none" w="med" len="med"/>
                      <a:tailEnd type="none" w="med" len="med"/>
                    </a:lnL>
                    <a:lnR w="9525" cap="flat" cmpd="sng" algn="ctr">
                      <a:solidFill>
                        <a:srgbClr val="70CB0A"/>
                      </a:solidFill>
                      <a:prstDash val="solid"/>
                      <a:round/>
                      <a:headEnd type="none" w="med" len="med"/>
                      <a:tailEnd type="none" w="med" len="med"/>
                    </a:lnR>
                    <a:lnT w="12700" cap="flat" cmpd="sng" algn="ctr">
                      <a:solidFill>
                        <a:srgbClr val="70CB0A"/>
                      </a:solidFill>
                      <a:prstDash val="solid"/>
                      <a:round/>
                      <a:headEnd type="none" w="med" len="med"/>
                      <a:tailEnd type="none" w="med" len="med"/>
                    </a:lnT>
                    <a:lnB w="12700" cap="flat" cmpd="sng" algn="ctr">
                      <a:solidFill>
                        <a:srgbClr val="00309B"/>
                      </a:solidFill>
                      <a:prstDash val="solid"/>
                      <a:round/>
                      <a:headEnd type="none" w="med" len="med"/>
                      <a:tailEnd type="none" w="med" len="med"/>
                    </a:lnB>
                    <a:solidFill>
                      <a:srgbClr val="FFFFFF"/>
                    </a:solidFill>
                  </a:tcPr>
                </a:tc>
                <a:extLst>
                  <a:ext uri="{0D108BD9-81ED-4DB2-BD59-A6C34878D82A}">
                    <a16:rowId xmlns:a16="http://schemas.microsoft.com/office/drawing/2014/main" val="1231224497"/>
                  </a:ext>
                </a:extLst>
              </a:tr>
              <a:tr h="933450">
                <a:tc>
                  <a:txBody>
                    <a:bodyPr/>
                    <a:lstStyle/>
                    <a:p>
                      <a:pPr fontAlgn="base"/>
                      <a:r>
                        <a:rPr lang="en-IN" sz="600" dirty="0">
                          <a:effectLst/>
                        </a:rPr>
                        <a:t>Kris Watson</a:t>
                      </a:r>
                    </a:p>
                  </a:txBody>
                  <a:tcPr marL="30021" marR="30021" marT="15011" marB="15011" anchor="ctr">
                    <a:lnL w="9525" cap="flat" cmpd="sng" algn="ctr">
                      <a:solidFill>
                        <a:srgbClr val="C0BC0A"/>
                      </a:solidFill>
                      <a:prstDash val="solid"/>
                      <a:round/>
                      <a:headEnd type="none" w="med" len="med"/>
                      <a:tailEnd type="none" w="med" len="med"/>
                    </a:lnL>
                    <a:lnR w="9525" cap="flat" cmpd="sng" algn="ctr">
                      <a:solidFill>
                        <a:srgbClr val="E01C9B"/>
                      </a:solidFill>
                      <a:prstDash val="solid"/>
                      <a:round/>
                      <a:headEnd type="none" w="med" len="med"/>
                      <a:tailEnd type="none" w="med" len="med"/>
                    </a:lnR>
                    <a:lnT w="12700" cap="flat" cmpd="sng" algn="ctr">
                      <a:solidFill>
                        <a:srgbClr val="C0BC0A"/>
                      </a:solidFill>
                      <a:prstDash val="solid"/>
                      <a:round/>
                      <a:headEnd type="none" w="med" len="med"/>
                      <a:tailEnd type="none" w="med" len="med"/>
                    </a:lnT>
                    <a:lnB w="12700" cap="flat" cmpd="sng" algn="ctr">
                      <a:solidFill>
                        <a:srgbClr val="00309B"/>
                      </a:solidFill>
                      <a:prstDash val="solid"/>
                      <a:round/>
                      <a:headEnd type="none" w="med" len="med"/>
                      <a:tailEnd type="none" w="med" len="med"/>
                    </a:lnB>
                    <a:solidFill>
                      <a:srgbClr val="FFFFFF"/>
                    </a:solidFill>
                  </a:tcPr>
                </a:tc>
                <a:tc>
                  <a:txBody>
                    <a:bodyPr/>
                    <a:lstStyle/>
                    <a:p>
                      <a:pPr fontAlgn="base"/>
                      <a:r>
                        <a:rPr lang="en-IN" sz="600">
                          <a:effectLst/>
                        </a:rPr>
                        <a:t>Learn vision, criteria, and perspective</a:t>
                      </a:r>
                    </a:p>
                  </a:txBody>
                  <a:tcPr marL="30021" marR="30021" marT="15011" marB="15011" anchor="ctr">
                    <a:lnL w="9525" cap="flat" cmpd="sng" algn="ctr">
                      <a:solidFill>
                        <a:srgbClr val="E01C9B"/>
                      </a:solidFill>
                      <a:prstDash val="solid"/>
                      <a:round/>
                      <a:headEnd type="none" w="med" len="med"/>
                      <a:tailEnd type="none" w="med" len="med"/>
                    </a:lnL>
                    <a:lnR w="9525" cap="flat" cmpd="sng" algn="ctr">
                      <a:solidFill>
                        <a:srgbClr val="80169B"/>
                      </a:solidFill>
                      <a:prstDash val="solid"/>
                      <a:round/>
                      <a:headEnd type="none" w="med" len="med"/>
                      <a:tailEnd type="none" w="med" len="med"/>
                    </a:lnR>
                    <a:lnT w="12700" cap="flat" cmpd="sng" algn="ctr">
                      <a:solidFill>
                        <a:srgbClr val="E01C9B"/>
                      </a:solidFill>
                      <a:prstDash val="solid"/>
                      <a:round/>
                      <a:headEnd type="none" w="med" len="med"/>
                      <a:tailEnd type="none" w="med" len="med"/>
                    </a:lnT>
                    <a:lnB w="12700" cap="flat" cmpd="sng" algn="ctr">
                      <a:solidFill>
                        <a:srgbClr val="40089B"/>
                      </a:solidFill>
                      <a:prstDash val="solid"/>
                      <a:round/>
                      <a:headEnd type="none" w="med" len="med"/>
                      <a:tailEnd type="none" w="med" len="med"/>
                    </a:lnB>
                    <a:solidFill>
                      <a:srgbClr val="FFFFFF"/>
                    </a:solidFill>
                  </a:tcPr>
                </a:tc>
                <a:tc>
                  <a:txBody>
                    <a:bodyPr/>
                    <a:lstStyle/>
                    <a:p>
                      <a:pPr fontAlgn="base"/>
                      <a:r>
                        <a:rPr lang="en-IN" sz="600" dirty="0">
                          <a:effectLst/>
                        </a:rPr>
                        <a:t>Share updates on initiatives, class offerings, and product insights</a:t>
                      </a:r>
                    </a:p>
                  </a:txBody>
                  <a:tcPr marL="30021" marR="30021" marT="15011" marB="15011" anchor="ctr">
                    <a:lnL w="9525" cap="flat" cmpd="sng" algn="ctr">
                      <a:solidFill>
                        <a:srgbClr val="80169B"/>
                      </a:solidFill>
                      <a:prstDash val="solid"/>
                      <a:round/>
                      <a:headEnd type="none" w="med" len="med"/>
                      <a:tailEnd type="none" w="med" len="med"/>
                    </a:lnL>
                    <a:lnR w="9525" cap="flat" cmpd="sng" algn="ctr">
                      <a:solidFill>
                        <a:srgbClr val="E00D9B"/>
                      </a:solidFill>
                      <a:prstDash val="solid"/>
                      <a:round/>
                      <a:headEnd type="none" w="med" len="med"/>
                      <a:tailEnd type="none" w="med" len="med"/>
                    </a:lnR>
                    <a:lnT w="12700" cap="flat" cmpd="sng" algn="ctr">
                      <a:solidFill>
                        <a:srgbClr val="80169B"/>
                      </a:solidFill>
                      <a:prstDash val="solid"/>
                      <a:round/>
                      <a:headEnd type="none" w="med" len="med"/>
                      <a:tailEnd type="none" w="med" len="med"/>
                    </a:lnT>
                    <a:lnB w="12700" cap="flat" cmpd="sng" algn="ctr">
                      <a:solidFill>
                        <a:srgbClr val="10059B"/>
                      </a:solidFill>
                      <a:prstDash val="solid"/>
                      <a:round/>
                      <a:headEnd type="none" w="med" len="med"/>
                      <a:tailEnd type="none" w="med" len="med"/>
                    </a:lnB>
                    <a:solidFill>
                      <a:srgbClr val="FFFFFF"/>
                    </a:solidFill>
                  </a:tcPr>
                </a:tc>
                <a:tc>
                  <a:txBody>
                    <a:bodyPr/>
                    <a:lstStyle/>
                    <a:p>
                      <a:pPr fontAlgn="base"/>
                      <a:r>
                        <a:rPr lang="en-IN" sz="600">
                          <a:effectLst/>
                        </a:rPr>
                        <a:t>Weekly updates before decisions</a:t>
                      </a:r>
                    </a:p>
                  </a:txBody>
                  <a:tcPr marL="30021" marR="30021" marT="15011" marB="15011" anchor="ctr">
                    <a:lnL w="9525" cap="flat" cmpd="sng" algn="ctr">
                      <a:solidFill>
                        <a:srgbClr val="E00D9B"/>
                      </a:solidFill>
                      <a:prstDash val="solid"/>
                      <a:round/>
                      <a:headEnd type="none" w="med" len="med"/>
                      <a:tailEnd type="none" w="med" len="med"/>
                    </a:lnL>
                    <a:lnR w="9525" cap="flat" cmpd="sng" algn="ctr">
                      <a:solidFill>
                        <a:srgbClr val="701D9B"/>
                      </a:solidFill>
                      <a:prstDash val="solid"/>
                      <a:round/>
                      <a:headEnd type="none" w="med" len="med"/>
                      <a:tailEnd type="none" w="med" len="med"/>
                    </a:lnR>
                    <a:lnT w="12700" cap="flat" cmpd="sng" algn="ctr">
                      <a:solidFill>
                        <a:srgbClr val="E00D9B"/>
                      </a:solidFill>
                      <a:prstDash val="solid"/>
                      <a:round/>
                      <a:headEnd type="none" w="med" len="med"/>
                      <a:tailEnd type="none" w="med" len="med"/>
                    </a:lnT>
                    <a:lnB w="12700" cap="flat" cmpd="sng" algn="ctr">
                      <a:solidFill>
                        <a:srgbClr val="C0009B"/>
                      </a:solidFill>
                      <a:prstDash val="solid"/>
                      <a:round/>
                      <a:headEnd type="none" w="med" len="med"/>
                      <a:tailEnd type="none" w="med" len="med"/>
                    </a:lnB>
                    <a:solidFill>
                      <a:srgbClr val="FFFFFF"/>
                    </a:solidFill>
                  </a:tcPr>
                </a:tc>
                <a:tc>
                  <a:txBody>
                    <a:bodyPr/>
                    <a:lstStyle/>
                    <a:p>
                      <a:pPr fontAlgn="base"/>
                      <a:r>
                        <a:rPr lang="en-IN" sz="600">
                          <a:effectLst/>
                        </a:rPr>
                        <a:t>In-person meetings, Phone calls</a:t>
                      </a:r>
                    </a:p>
                  </a:txBody>
                  <a:tcPr marL="30021" marR="30021" marT="15011" marB="15011" anchor="ctr">
                    <a:lnL w="9525" cap="flat" cmpd="sng" algn="ctr">
                      <a:solidFill>
                        <a:srgbClr val="701D9B"/>
                      </a:solidFill>
                      <a:prstDash val="solid"/>
                      <a:round/>
                      <a:headEnd type="none" w="med" len="med"/>
                      <a:tailEnd type="none" w="med" len="med"/>
                    </a:lnL>
                    <a:lnR w="9525" cap="flat" cmpd="sng" algn="ctr">
                      <a:solidFill>
                        <a:srgbClr val="00309B"/>
                      </a:solidFill>
                      <a:prstDash val="solid"/>
                      <a:round/>
                      <a:headEnd type="none" w="med" len="med"/>
                      <a:tailEnd type="none" w="med" len="med"/>
                    </a:lnR>
                    <a:lnT w="12700" cap="flat" cmpd="sng" algn="ctr">
                      <a:solidFill>
                        <a:srgbClr val="701D9B"/>
                      </a:solidFill>
                      <a:prstDash val="solid"/>
                      <a:round/>
                      <a:headEnd type="none" w="med" len="med"/>
                      <a:tailEnd type="none" w="med" len="med"/>
                    </a:lnT>
                    <a:lnB w="12700" cap="flat" cmpd="sng" algn="ctr">
                      <a:solidFill>
                        <a:srgbClr val="503A9B"/>
                      </a:solidFill>
                      <a:prstDash val="solid"/>
                      <a:round/>
                      <a:headEnd type="none" w="med" len="med"/>
                      <a:tailEnd type="none" w="med" len="med"/>
                    </a:lnB>
                    <a:solidFill>
                      <a:srgbClr val="FFFFFF"/>
                    </a:solidFill>
                  </a:tcPr>
                </a:tc>
                <a:tc>
                  <a:txBody>
                    <a:bodyPr/>
                    <a:lstStyle/>
                    <a:p>
                      <a:pPr fontAlgn="base"/>
                      <a:r>
                        <a:rPr lang="en-IN" sz="600">
                          <a:effectLst/>
                        </a:rPr>
                        <a:t>Project manager</a:t>
                      </a:r>
                    </a:p>
                  </a:txBody>
                  <a:tcPr marL="30021" marR="30021" marT="15011" marB="15011" anchor="ctr">
                    <a:lnL w="9525" cap="flat" cmpd="sng" algn="ctr">
                      <a:solidFill>
                        <a:srgbClr val="00309B"/>
                      </a:solidFill>
                      <a:prstDash val="solid"/>
                      <a:round/>
                      <a:headEnd type="none" w="med" len="med"/>
                      <a:tailEnd type="none" w="med" len="med"/>
                    </a:lnL>
                    <a:lnR w="9525" cap="flat" cmpd="sng" algn="ctr">
                      <a:solidFill>
                        <a:srgbClr val="00309B"/>
                      </a:solidFill>
                      <a:prstDash val="solid"/>
                      <a:round/>
                      <a:headEnd type="none" w="med" len="med"/>
                      <a:tailEnd type="none" w="med" len="med"/>
                    </a:lnR>
                    <a:lnT w="12700" cap="flat" cmpd="sng" algn="ctr">
                      <a:solidFill>
                        <a:srgbClr val="00309B"/>
                      </a:solidFill>
                      <a:prstDash val="solid"/>
                      <a:round/>
                      <a:headEnd type="none" w="med" len="med"/>
                      <a:tailEnd type="none" w="med" len="med"/>
                    </a:lnT>
                    <a:lnB w="12700" cap="flat" cmpd="sng" algn="ctr">
                      <a:solidFill>
                        <a:srgbClr val="C0129B"/>
                      </a:solidFill>
                      <a:prstDash val="solid"/>
                      <a:round/>
                      <a:headEnd type="none" w="med" len="med"/>
                      <a:tailEnd type="none" w="med" len="med"/>
                    </a:lnB>
                    <a:solidFill>
                      <a:srgbClr val="FFFFFF"/>
                    </a:solidFill>
                  </a:tcPr>
                </a:tc>
                <a:extLst>
                  <a:ext uri="{0D108BD9-81ED-4DB2-BD59-A6C34878D82A}">
                    <a16:rowId xmlns:a16="http://schemas.microsoft.com/office/drawing/2014/main" val="1175199877"/>
                  </a:ext>
                </a:extLst>
              </a:tr>
              <a:tr h="1333500">
                <a:tc>
                  <a:txBody>
                    <a:bodyPr/>
                    <a:lstStyle/>
                    <a:p>
                      <a:pPr fontAlgn="base"/>
                      <a:r>
                        <a:rPr lang="en-IN" sz="600">
                          <a:effectLst/>
                        </a:rPr>
                        <a:t>Kevin Simon</a:t>
                      </a:r>
                    </a:p>
                  </a:txBody>
                  <a:tcPr marL="30021" marR="30021" marT="15011" marB="15011" anchor="ctr">
                    <a:lnL w="9525" cap="flat" cmpd="sng" algn="ctr">
                      <a:solidFill>
                        <a:srgbClr val="00309B"/>
                      </a:solidFill>
                      <a:prstDash val="solid"/>
                      <a:round/>
                      <a:headEnd type="none" w="med" len="med"/>
                      <a:tailEnd type="none" w="med" len="med"/>
                    </a:lnL>
                    <a:lnR w="9525" cap="flat" cmpd="sng" algn="ctr">
                      <a:solidFill>
                        <a:srgbClr val="40089B"/>
                      </a:solidFill>
                      <a:prstDash val="solid"/>
                      <a:round/>
                      <a:headEnd type="none" w="med" len="med"/>
                      <a:tailEnd type="none" w="med" len="med"/>
                    </a:lnR>
                    <a:lnT w="12700" cap="flat" cmpd="sng" algn="ctr">
                      <a:solidFill>
                        <a:srgbClr val="00309B"/>
                      </a:solidFill>
                      <a:prstDash val="solid"/>
                      <a:round/>
                      <a:headEnd type="none" w="med" len="med"/>
                      <a:tailEnd type="none" w="med" len="med"/>
                    </a:lnT>
                    <a:lnB w="12700" cap="flat" cmpd="sng" algn="ctr">
                      <a:solidFill>
                        <a:srgbClr val="C0129B"/>
                      </a:solidFill>
                      <a:prstDash val="solid"/>
                      <a:round/>
                      <a:headEnd type="none" w="med" len="med"/>
                      <a:tailEnd type="none" w="med" len="med"/>
                    </a:lnB>
                    <a:solidFill>
                      <a:srgbClr val="FFFFFF"/>
                    </a:solidFill>
                  </a:tcPr>
                </a:tc>
                <a:tc>
                  <a:txBody>
                    <a:bodyPr/>
                    <a:lstStyle/>
                    <a:p>
                      <a:pPr fontAlgn="base"/>
                      <a:r>
                        <a:rPr lang="en-IN" sz="600">
                          <a:effectLst/>
                        </a:rPr>
                        <a:t>Understand efficiency perspective, inventory concerns, and implementation vision</a:t>
                      </a:r>
                    </a:p>
                  </a:txBody>
                  <a:tcPr marL="30021" marR="30021" marT="15011" marB="15011" anchor="ctr">
                    <a:lnL w="9525" cap="flat" cmpd="sng" algn="ctr">
                      <a:solidFill>
                        <a:srgbClr val="40089B"/>
                      </a:solidFill>
                      <a:prstDash val="solid"/>
                      <a:round/>
                      <a:headEnd type="none" w="med" len="med"/>
                      <a:tailEnd type="none" w="med" len="med"/>
                    </a:lnL>
                    <a:lnR w="9525" cap="flat" cmpd="sng" algn="ctr">
                      <a:solidFill>
                        <a:srgbClr val="10059B"/>
                      </a:solidFill>
                      <a:prstDash val="solid"/>
                      <a:round/>
                      <a:headEnd type="none" w="med" len="med"/>
                      <a:tailEnd type="none" w="med" len="med"/>
                    </a:lnR>
                    <a:lnT w="12700" cap="flat" cmpd="sng" algn="ctr">
                      <a:solidFill>
                        <a:srgbClr val="40089B"/>
                      </a:solidFill>
                      <a:prstDash val="solid"/>
                      <a:round/>
                      <a:headEnd type="none" w="med" len="med"/>
                      <a:tailEnd type="none" w="med" len="med"/>
                    </a:lnT>
                    <a:lnB w="12700" cap="flat" cmpd="sng" algn="ctr">
                      <a:solidFill>
                        <a:srgbClr val="C02D9B"/>
                      </a:solidFill>
                      <a:prstDash val="solid"/>
                      <a:round/>
                      <a:headEnd type="none" w="med" len="med"/>
                      <a:tailEnd type="none" w="med" len="med"/>
                    </a:lnB>
                    <a:solidFill>
                      <a:srgbClr val="FFFFFF"/>
                    </a:solidFill>
                  </a:tcPr>
                </a:tc>
                <a:tc>
                  <a:txBody>
                    <a:bodyPr/>
                    <a:lstStyle/>
                    <a:p>
                      <a:pPr fontAlgn="base"/>
                      <a:r>
                        <a:rPr lang="en-IN" sz="600">
                          <a:effectLst/>
                        </a:rPr>
                        <a:t>Share progress, challenges, and incorporate inputs</a:t>
                      </a:r>
                    </a:p>
                  </a:txBody>
                  <a:tcPr marL="30021" marR="30021" marT="15011" marB="15011" anchor="ctr">
                    <a:lnL w="9525" cap="flat" cmpd="sng" algn="ctr">
                      <a:solidFill>
                        <a:srgbClr val="10059B"/>
                      </a:solidFill>
                      <a:prstDash val="solid"/>
                      <a:round/>
                      <a:headEnd type="none" w="med" len="med"/>
                      <a:tailEnd type="none" w="med" len="med"/>
                    </a:lnL>
                    <a:lnR w="9525" cap="flat" cmpd="sng" algn="ctr">
                      <a:solidFill>
                        <a:srgbClr val="C0009B"/>
                      </a:solidFill>
                      <a:prstDash val="solid"/>
                      <a:round/>
                      <a:headEnd type="none" w="med" len="med"/>
                      <a:tailEnd type="none" w="med" len="med"/>
                    </a:lnR>
                    <a:lnT w="12700" cap="flat" cmpd="sng" algn="ctr">
                      <a:solidFill>
                        <a:srgbClr val="10059B"/>
                      </a:solidFill>
                      <a:prstDash val="solid"/>
                      <a:round/>
                      <a:headEnd type="none" w="med" len="med"/>
                      <a:tailEnd type="none" w="med" len="med"/>
                    </a:lnT>
                    <a:lnB w="12700" cap="flat" cmpd="sng" algn="ctr">
                      <a:solidFill>
                        <a:srgbClr val="D0029B"/>
                      </a:solidFill>
                      <a:prstDash val="solid"/>
                      <a:round/>
                      <a:headEnd type="none" w="med" len="med"/>
                      <a:tailEnd type="none" w="med" len="med"/>
                    </a:lnB>
                    <a:solidFill>
                      <a:srgbClr val="FFFFFF"/>
                    </a:solidFill>
                  </a:tcPr>
                </a:tc>
                <a:tc>
                  <a:txBody>
                    <a:bodyPr/>
                    <a:lstStyle/>
                    <a:p>
                      <a:pPr fontAlgn="base"/>
                      <a:r>
                        <a:rPr lang="en-IN" sz="600">
                          <a:effectLst/>
                        </a:rPr>
                        <a:t>Weekly updates during milestones</a:t>
                      </a:r>
                    </a:p>
                  </a:txBody>
                  <a:tcPr marL="30021" marR="30021" marT="15011" marB="15011" anchor="ctr">
                    <a:lnL w="9525" cap="flat" cmpd="sng" algn="ctr">
                      <a:solidFill>
                        <a:srgbClr val="C0009B"/>
                      </a:solidFill>
                      <a:prstDash val="solid"/>
                      <a:round/>
                      <a:headEnd type="none" w="med" len="med"/>
                      <a:tailEnd type="none" w="med" len="med"/>
                    </a:lnL>
                    <a:lnR w="9525" cap="flat" cmpd="sng" algn="ctr">
                      <a:solidFill>
                        <a:srgbClr val="503A9B"/>
                      </a:solidFill>
                      <a:prstDash val="solid"/>
                      <a:round/>
                      <a:headEnd type="none" w="med" len="med"/>
                      <a:tailEnd type="none" w="med" len="med"/>
                    </a:lnR>
                    <a:lnT w="12700" cap="flat" cmpd="sng" algn="ctr">
                      <a:solidFill>
                        <a:srgbClr val="C0009B"/>
                      </a:solidFill>
                      <a:prstDash val="solid"/>
                      <a:round/>
                      <a:headEnd type="none" w="med" len="med"/>
                      <a:tailEnd type="none" w="med" len="med"/>
                    </a:lnT>
                    <a:lnB w="12700" cap="flat" cmpd="sng" algn="ctr">
                      <a:solidFill>
                        <a:srgbClr val="C0279B"/>
                      </a:solidFill>
                      <a:prstDash val="solid"/>
                      <a:round/>
                      <a:headEnd type="none" w="med" len="med"/>
                      <a:tailEnd type="none" w="med" len="med"/>
                    </a:lnB>
                    <a:solidFill>
                      <a:srgbClr val="FFFFFF"/>
                    </a:solidFill>
                  </a:tcPr>
                </a:tc>
                <a:tc>
                  <a:txBody>
                    <a:bodyPr/>
                    <a:lstStyle/>
                    <a:p>
                      <a:pPr fontAlgn="base"/>
                      <a:r>
                        <a:rPr lang="en-IN" sz="600">
                          <a:effectLst/>
                        </a:rPr>
                        <a:t>In-person meetings, Video conferences</a:t>
                      </a:r>
                    </a:p>
                  </a:txBody>
                  <a:tcPr marL="30021" marR="30021" marT="15011" marB="15011" anchor="ctr">
                    <a:lnL w="9525" cap="flat" cmpd="sng" algn="ctr">
                      <a:solidFill>
                        <a:srgbClr val="503A9B"/>
                      </a:solidFill>
                      <a:prstDash val="solid"/>
                      <a:round/>
                      <a:headEnd type="none" w="med" len="med"/>
                      <a:tailEnd type="none" w="med" len="med"/>
                    </a:lnL>
                    <a:lnR w="9525" cap="flat" cmpd="sng" algn="ctr">
                      <a:solidFill>
                        <a:srgbClr val="C0129B"/>
                      </a:solidFill>
                      <a:prstDash val="solid"/>
                      <a:round/>
                      <a:headEnd type="none" w="med" len="med"/>
                      <a:tailEnd type="none" w="med" len="med"/>
                    </a:lnR>
                    <a:lnT w="12700" cap="flat" cmpd="sng" algn="ctr">
                      <a:solidFill>
                        <a:srgbClr val="503A9B"/>
                      </a:solidFill>
                      <a:prstDash val="solid"/>
                      <a:round/>
                      <a:headEnd type="none" w="med" len="med"/>
                      <a:tailEnd type="none" w="med" len="med"/>
                    </a:lnT>
                    <a:lnB w="12700" cap="flat" cmpd="sng" algn="ctr">
                      <a:solidFill>
                        <a:srgbClr val="30129B"/>
                      </a:solidFill>
                      <a:prstDash val="solid"/>
                      <a:round/>
                      <a:headEnd type="none" w="med" len="med"/>
                      <a:tailEnd type="none" w="med" len="med"/>
                    </a:lnB>
                    <a:solidFill>
                      <a:srgbClr val="FFFFFF"/>
                    </a:solidFill>
                  </a:tcPr>
                </a:tc>
                <a:tc>
                  <a:txBody>
                    <a:bodyPr/>
                    <a:lstStyle/>
                    <a:p>
                      <a:pPr fontAlgn="base"/>
                      <a:r>
                        <a:rPr lang="en-IN" sz="600" dirty="0">
                          <a:effectLst/>
                        </a:rPr>
                        <a:t>Project manager</a:t>
                      </a:r>
                    </a:p>
                  </a:txBody>
                  <a:tcPr marL="30021" marR="30021" marT="15011" marB="15011" anchor="ctr">
                    <a:lnL w="9525" cap="flat" cmpd="sng" algn="ctr">
                      <a:solidFill>
                        <a:srgbClr val="C0129B"/>
                      </a:solidFill>
                      <a:prstDash val="solid"/>
                      <a:round/>
                      <a:headEnd type="none" w="med" len="med"/>
                      <a:tailEnd type="none" w="med" len="med"/>
                    </a:lnL>
                    <a:lnR w="9525" cap="flat" cmpd="sng" algn="ctr">
                      <a:solidFill>
                        <a:srgbClr val="C0129B"/>
                      </a:solidFill>
                      <a:prstDash val="solid"/>
                      <a:round/>
                      <a:headEnd type="none" w="med" len="med"/>
                      <a:tailEnd type="none" w="med" len="med"/>
                    </a:lnR>
                    <a:lnT w="12700" cap="flat" cmpd="sng" algn="ctr">
                      <a:solidFill>
                        <a:srgbClr val="C0129B"/>
                      </a:solidFill>
                      <a:prstDash val="solid"/>
                      <a:round/>
                      <a:headEnd type="none" w="med" len="med"/>
                      <a:tailEnd type="none" w="med" len="med"/>
                    </a:lnT>
                    <a:lnB w="12700" cap="flat" cmpd="sng" algn="ctr">
                      <a:solidFill>
                        <a:srgbClr val="80229B"/>
                      </a:solidFill>
                      <a:prstDash val="solid"/>
                      <a:round/>
                      <a:headEnd type="none" w="med" len="med"/>
                      <a:tailEnd type="none" w="med" len="med"/>
                    </a:lnB>
                    <a:solidFill>
                      <a:srgbClr val="FFFFFF"/>
                    </a:solidFill>
                  </a:tcPr>
                </a:tc>
                <a:extLst>
                  <a:ext uri="{0D108BD9-81ED-4DB2-BD59-A6C34878D82A}">
                    <a16:rowId xmlns:a16="http://schemas.microsoft.com/office/drawing/2014/main" val="3235626598"/>
                  </a:ext>
                </a:extLst>
              </a:tr>
              <a:tr h="733425">
                <a:tc>
                  <a:txBody>
                    <a:bodyPr/>
                    <a:lstStyle/>
                    <a:p>
                      <a:pPr fontAlgn="base"/>
                      <a:r>
                        <a:rPr lang="en-IN" sz="600">
                          <a:effectLst/>
                        </a:rPr>
                        <a:t>Store Employees</a:t>
                      </a:r>
                    </a:p>
                  </a:txBody>
                  <a:tcPr marL="30021" marR="30021" marT="15011" marB="15011" anchor="ctr">
                    <a:lnL w="9525" cap="flat" cmpd="sng" algn="ctr">
                      <a:solidFill>
                        <a:srgbClr val="C0129B"/>
                      </a:solidFill>
                      <a:prstDash val="solid"/>
                      <a:round/>
                      <a:headEnd type="none" w="med" len="med"/>
                      <a:tailEnd type="none" w="med" len="med"/>
                    </a:lnL>
                    <a:lnR w="9525" cap="flat" cmpd="sng" algn="ctr">
                      <a:solidFill>
                        <a:srgbClr val="C02D9B"/>
                      </a:solidFill>
                      <a:prstDash val="solid"/>
                      <a:round/>
                      <a:headEnd type="none" w="med" len="med"/>
                      <a:tailEnd type="none" w="med" len="med"/>
                    </a:lnR>
                    <a:lnT w="12700" cap="flat" cmpd="sng" algn="ctr">
                      <a:solidFill>
                        <a:srgbClr val="C0129B"/>
                      </a:solidFill>
                      <a:prstDash val="solid"/>
                      <a:round/>
                      <a:headEnd type="none" w="med" len="med"/>
                      <a:tailEnd type="none" w="med" len="med"/>
                    </a:lnT>
                    <a:lnB w="12700" cap="flat" cmpd="sng" algn="ctr">
                      <a:solidFill>
                        <a:srgbClr val="80229B"/>
                      </a:solidFill>
                      <a:prstDash val="solid"/>
                      <a:round/>
                      <a:headEnd type="none" w="med" len="med"/>
                      <a:tailEnd type="none" w="med" len="med"/>
                    </a:lnB>
                    <a:solidFill>
                      <a:srgbClr val="FFFFFF"/>
                    </a:solidFill>
                  </a:tcPr>
                </a:tc>
                <a:tc>
                  <a:txBody>
                    <a:bodyPr/>
                    <a:lstStyle/>
                    <a:p>
                      <a:pPr fontAlgn="base"/>
                      <a:r>
                        <a:rPr lang="en-IN" sz="600">
                          <a:effectLst/>
                        </a:rPr>
                        <a:t>Identify and solve obstacles</a:t>
                      </a:r>
                    </a:p>
                  </a:txBody>
                  <a:tcPr marL="30021" marR="30021" marT="15011" marB="15011" anchor="ctr">
                    <a:lnL w="9525" cap="flat" cmpd="sng" algn="ctr">
                      <a:solidFill>
                        <a:srgbClr val="C02D9B"/>
                      </a:solidFill>
                      <a:prstDash val="solid"/>
                      <a:round/>
                      <a:headEnd type="none" w="med" len="med"/>
                      <a:tailEnd type="none" w="med" len="med"/>
                    </a:lnL>
                    <a:lnR w="9525" cap="flat" cmpd="sng" algn="ctr">
                      <a:solidFill>
                        <a:srgbClr val="D0029B"/>
                      </a:solidFill>
                      <a:prstDash val="solid"/>
                      <a:round/>
                      <a:headEnd type="none" w="med" len="med"/>
                      <a:tailEnd type="none" w="med" len="med"/>
                    </a:lnR>
                    <a:lnT w="12700" cap="flat" cmpd="sng" algn="ctr">
                      <a:solidFill>
                        <a:srgbClr val="C02D9B"/>
                      </a:solidFill>
                      <a:prstDash val="solid"/>
                      <a:round/>
                      <a:headEnd type="none" w="med" len="med"/>
                      <a:tailEnd type="none" w="med" len="med"/>
                    </a:lnT>
                    <a:lnB w="12700" cap="flat" cmpd="sng" algn="ctr">
                      <a:solidFill>
                        <a:srgbClr val="A02C9B"/>
                      </a:solidFill>
                      <a:prstDash val="solid"/>
                      <a:round/>
                      <a:headEnd type="none" w="med" len="med"/>
                      <a:tailEnd type="none" w="med" len="med"/>
                    </a:lnB>
                    <a:solidFill>
                      <a:srgbClr val="FFFFFF"/>
                    </a:solidFill>
                  </a:tcPr>
                </a:tc>
                <a:tc>
                  <a:txBody>
                    <a:bodyPr/>
                    <a:lstStyle/>
                    <a:p>
                      <a:pPr fontAlgn="base"/>
                      <a:r>
                        <a:rPr lang="en-IN" sz="600">
                          <a:effectLst/>
                        </a:rPr>
                        <a:t>Ensure understanding and prompt communication</a:t>
                      </a:r>
                    </a:p>
                  </a:txBody>
                  <a:tcPr marL="30021" marR="30021" marT="15011" marB="15011" anchor="ctr">
                    <a:lnL w="9525" cap="flat" cmpd="sng" algn="ctr">
                      <a:solidFill>
                        <a:srgbClr val="D0029B"/>
                      </a:solidFill>
                      <a:prstDash val="solid"/>
                      <a:round/>
                      <a:headEnd type="none" w="med" len="med"/>
                      <a:tailEnd type="none" w="med" len="med"/>
                    </a:lnL>
                    <a:lnR w="9525" cap="flat" cmpd="sng" algn="ctr">
                      <a:solidFill>
                        <a:srgbClr val="C0279B"/>
                      </a:solidFill>
                      <a:prstDash val="solid"/>
                      <a:round/>
                      <a:headEnd type="none" w="med" len="med"/>
                      <a:tailEnd type="none" w="med" len="med"/>
                    </a:lnR>
                    <a:lnT w="12700" cap="flat" cmpd="sng" algn="ctr">
                      <a:solidFill>
                        <a:srgbClr val="D0029B"/>
                      </a:solidFill>
                      <a:prstDash val="solid"/>
                      <a:round/>
                      <a:headEnd type="none" w="med" len="med"/>
                      <a:tailEnd type="none" w="med" len="med"/>
                    </a:lnT>
                    <a:lnB w="12700" cap="flat" cmpd="sng" algn="ctr">
                      <a:solidFill>
                        <a:srgbClr val="301E9B"/>
                      </a:solidFill>
                      <a:prstDash val="solid"/>
                      <a:round/>
                      <a:headEnd type="none" w="med" len="med"/>
                      <a:tailEnd type="none" w="med" len="med"/>
                    </a:lnB>
                    <a:solidFill>
                      <a:srgbClr val="FFFFFF"/>
                    </a:solidFill>
                  </a:tcPr>
                </a:tc>
                <a:tc>
                  <a:txBody>
                    <a:bodyPr/>
                    <a:lstStyle/>
                    <a:p>
                      <a:pPr fontAlgn="base"/>
                      <a:r>
                        <a:rPr lang="en-IN" sz="600">
                          <a:effectLst/>
                        </a:rPr>
                        <a:t>Weekly updates as needed</a:t>
                      </a:r>
                    </a:p>
                  </a:txBody>
                  <a:tcPr marL="30021" marR="30021" marT="15011" marB="15011" anchor="ctr">
                    <a:lnL w="9525" cap="flat" cmpd="sng" algn="ctr">
                      <a:solidFill>
                        <a:srgbClr val="C0279B"/>
                      </a:solidFill>
                      <a:prstDash val="solid"/>
                      <a:round/>
                      <a:headEnd type="none" w="med" len="med"/>
                      <a:tailEnd type="none" w="med" len="med"/>
                    </a:lnL>
                    <a:lnR w="9525" cap="flat" cmpd="sng" algn="ctr">
                      <a:solidFill>
                        <a:srgbClr val="30129B"/>
                      </a:solidFill>
                      <a:prstDash val="solid"/>
                      <a:round/>
                      <a:headEnd type="none" w="med" len="med"/>
                      <a:tailEnd type="none" w="med" len="med"/>
                    </a:lnR>
                    <a:lnT w="12700" cap="flat" cmpd="sng" algn="ctr">
                      <a:solidFill>
                        <a:srgbClr val="C0279B"/>
                      </a:solidFill>
                      <a:prstDash val="solid"/>
                      <a:round/>
                      <a:headEnd type="none" w="med" len="med"/>
                      <a:tailEnd type="none" w="med" len="med"/>
                    </a:lnT>
                    <a:lnB w="12700" cap="flat" cmpd="sng" algn="ctr">
                      <a:solidFill>
                        <a:srgbClr val="2084E4"/>
                      </a:solidFill>
                      <a:prstDash val="solid"/>
                      <a:round/>
                      <a:headEnd type="none" w="med" len="med"/>
                      <a:tailEnd type="none" w="med" len="med"/>
                    </a:lnB>
                    <a:solidFill>
                      <a:srgbClr val="FFFFFF"/>
                    </a:solidFill>
                  </a:tcPr>
                </a:tc>
                <a:tc>
                  <a:txBody>
                    <a:bodyPr/>
                    <a:lstStyle/>
                    <a:p>
                      <a:pPr fontAlgn="base"/>
                      <a:r>
                        <a:rPr lang="en-IN" sz="600">
                          <a:effectLst/>
                        </a:rPr>
                        <a:t>In-person meetings</a:t>
                      </a:r>
                    </a:p>
                  </a:txBody>
                  <a:tcPr marL="30021" marR="30021" marT="15011" marB="15011" anchor="ctr">
                    <a:lnL w="9525" cap="flat" cmpd="sng" algn="ctr">
                      <a:solidFill>
                        <a:srgbClr val="30129B"/>
                      </a:solidFill>
                      <a:prstDash val="solid"/>
                      <a:round/>
                      <a:headEnd type="none" w="med" len="med"/>
                      <a:tailEnd type="none" w="med" len="med"/>
                    </a:lnL>
                    <a:lnR w="9525" cap="flat" cmpd="sng" algn="ctr">
                      <a:solidFill>
                        <a:srgbClr val="80229B"/>
                      </a:solidFill>
                      <a:prstDash val="solid"/>
                      <a:round/>
                      <a:headEnd type="none" w="med" len="med"/>
                      <a:tailEnd type="none" w="med" len="med"/>
                    </a:lnR>
                    <a:lnT w="12700" cap="flat" cmpd="sng" algn="ctr">
                      <a:solidFill>
                        <a:srgbClr val="30129B"/>
                      </a:solidFill>
                      <a:prstDash val="solid"/>
                      <a:round/>
                      <a:headEnd type="none" w="med" len="med"/>
                      <a:tailEnd type="none" w="med" len="med"/>
                    </a:lnT>
                    <a:lnB w="12700" cap="flat" cmpd="sng" algn="ctr">
                      <a:solidFill>
                        <a:srgbClr val="8081E4"/>
                      </a:solidFill>
                      <a:prstDash val="solid"/>
                      <a:round/>
                      <a:headEnd type="none" w="med" len="med"/>
                      <a:tailEnd type="none" w="med" len="med"/>
                    </a:lnB>
                    <a:solidFill>
                      <a:srgbClr val="FFFFFF"/>
                    </a:solidFill>
                  </a:tcPr>
                </a:tc>
                <a:tc>
                  <a:txBody>
                    <a:bodyPr/>
                    <a:lstStyle/>
                    <a:p>
                      <a:pPr fontAlgn="base"/>
                      <a:r>
                        <a:rPr lang="en-IN" sz="600">
                          <a:effectLst/>
                        </a:rPr>
                        <a:t>Project Manager</a:t>
                      </a:r>
                    </a:p>
                  </a:txBody>
                  <a:tcPr marL="30021" marR="30021" marT="15011" marB="15011" anchor="ctr">
                    <a:lnL w="9525" cap="flat" cmpd="sng" algn="ctr">
                      <a:solidFill>
                        <a:srgbClr val="80229B"/>
                      </a:solidFill>
                      <a:prstDash val="solid"/>
                      <a:round/>
                      <a:headEnd type="none" w="med" len="med"/>
                      <a:tailEnd type="none" w="med" len="med"/>
                    </a:lnL>
                    <a:lnR w="9525" cap="flat" cmpd="sng" algn="ctr">
                      <a:solidFill>
                        <a:srgbClr val="80229B"/>
                      </a:solidFill>
                      <a:prstDash val="solid"/>
                      <a:round/>
                      <a:headEnd type="none" w="med" len="med"/>
                      <a:tailEnd type="none" w="med" len="med"/>
                    </a:lnR>
                    <a:lnT w="12700" cap="flat" cmpd="sng" algn="ctr">
                      <a:solidFill>
                        <a:srgbClr val="80229B"/>
                      </a:solidFill>
                      <a:prstDash val="solid"/>
                      <a:round/>
                      <a:headEnd type="none" w="med" len="med"/>
                      <a:tailEnd type="none" w="med" len="med"/>
                    </a:lnT>
                    <a:lnB w="12700" cap="flat" cmpd="sng" algn="ctr">
                      <a:solidFill>
                        <a:srgbClr val="4048E4"/>
                      </a:solidFill>
                      <a:prstDash val="solid"/>
                      <a:round/>
                      <a:headEnd type="none" w="med" len="med"/>
                      <a:tailEnd type="none" w="med" len="med"/>
                    </a:lnB>
                    <a:solidFill>
                      <a:srgbClr val="FFFFFF"/>
                    </a:solidFill>
                  </a:tcPr>
                </a:tc>
                <a:extLst>
                  <a:ext uri="{0D108BD9-81ED-4DB2-BD59-A6C34878D82A}">
                    <a16:rowId xmlns:a16="http://schemas.microsoft.com/office/drawing/2014/main" val="1704802566"/>
                  </a:ext>
                </a:extLst>
              </a:tr>
              <a:tr h="933450">
                <a:tc>
                  <a:txBody>
                    <a:bodyPr/>
                    <a:lstStyle/>
                    <a:p>
                      <a:pPr fontAlgn="base"/>
                      <a:r>
                        <a:rPr lang="en-IN" sz="600">
                          <a:effectLst/>
                        </a:rPr>
                        <a:t>Accountant/Financial Advisors</a:t>
                      </a:r>
                    </a:p>
                  </a:txBody>
                  <a:tcPr marL="30021" marR="30021" marT="15011" marB="15011" anchor="ctr">
                    <a:lnL w="9525" cap="flat" cmpd="sng" algn="ctr">
                      <a:solidFill>
                        <a:srgbClr val="80229B"/>
                      </a:solidFill>
                      <a:prstDash val="solid"/>
                      <a:round/>
                      <a:headEnd type="none" w="med" len="med"/>
                      <a:tailEnd type="none" w="med" len="med"/>
                    </a:lnL>
                    <a:lnR w="9525" cap="flat" cmpd="sng" algn="ctr">
                      <a:solidFill>
                        <a:srgbClr val="A02C9B"/>
                      </a:solidFill>
                      <a:prstDash val="solid"/>
                      <a:round/>
                      <a:headEnd type="none" w="med" len="med"/>
                      <a:tailEnd type="none" w="med" len="med"/>
                    </a:lnR>
                    <a:lnT w="12700" cap="flat" cmpd="sng" algn="ctr">
                      <a:solidFill>
                        <a:srgbClr val="80229B"/>
                      </a:solidFill>
                      <a:prstDash val="solid"/>
                      <a:round/>
                      <a:headEnd type="none" w="med" len="med"/>
                      <a:tailEnd type="none" w="med" len="med"/>
                    </a:lnT>
                    <a:lnB w="9525" cap="flat" cmpd="sng" algn="ctr">
                      <a:solidFill>
                        <a:srgbClr val="80229B"/>
                      </a:solidFill>
                      <a:prstDash val="solid"/>
                      <a:round/>
                      <a:headEnd type="none" w="med" len="med"/>
                      <a:tailEnd type="none" w="med" len="med"/>
                    </a:lnB>
                    <a:solidFill>
                      <a:srgbClr val="FFFFFF"/>
                    </a:solidFill>
                  </a:tcPr>
                </a:tc>
                <a:tc>
                  <a:txBody>
                    <a:bodyPr/>
                    <a:lstStyle/>
                    <a:p>
                      <a:pPr fontAlgn="base"/>
                      <a:r>
                        <a:rPr lang="en-IN" sz="600">
                          <a:effectLst/>
                        </a:rPr>
                        <a:t>Understand financial systems and impacts</a:t>
                      </a:r>
                    </a:p>
                  </a:txBody>
                  <a:tcPr marL="30021" marR="30021" marT="15011" marB="15011" anchor="ctr">
                    <a:lnL w="9525" cap="flat" cmpd="sng" algn="ctr">
                      <a:solidFill>
                        <a:srgbClr val="A02C9B"/>
                      </a:solidFill>
                      <a:prstDash val="solid"/>
                      <a:round/>
                      <a:headEnd type="none" w="med" len="med"/>
                      <a:tailEnd type="none" w="med" len="med"/>
                    </a:lnL>
                    <a:lnR w="9525" cap="flat" cmpd="sng" algn="ctr">
                      <a:solidFill>
                        <a:srgbClr val="301E9B"/>
                      </a:solidFill>
                      <a:prstDash val="solid"/>
                      <a:round/>
                      <a:headEnd type="none" w="med" len="med"/>
                      <a:tailEnd type="none" w="med" len="med"/>
                    </a:lnR>
                    <a:lnT w="12700" cap="flat" cmpd="sng" algn="ctr">
                      <a:solidFill>
                        <a:srgbClr val="A02C9B"/>
                      </a:solidFill>
                      <a:prstDash val="solid"/>
                      <a:round/>
                      <a:headEnd type="none" w="med" len="med"/>
                      <a:tailEnd type="none" w="med" len="med"/>
                    </a:lnT>
                    <a:lnB w="9525" cap="flat" cmpd="sng" algn="ctr">
                      <a:solidFill>
                        <a:srgbClr val="A02C9B"/>
                      </a:solidFill>
                      <a:prstDash val="solid"/>
                      <a:round/>
                      <a:headEnd type="none" w="med" len="med"/>
                      <a:tailEnd type="none" w="med" len="med"/>
                    </a:lnB>
                    <a:solidFill>
                      <a:srgbClr val="FFFFFF"/>
                    </a:solidFill>
                  </a:tcPr>
                </a:tc>
                <a:tc>
                  <a:txBody>
                    <a:bodyPr/>
                    <a:lstStyle/>
                    <a:p>
                      <a:pPr fontAlgn="base"/>
                      <a:r>
                        <a:rPr lang="en-IN" sz="600" dirty="0">
                          <a:effectLst/>
                        </a:rPr>
                        <a:t>Share progress, system demos, involve in planning</a:t>
                      </a:r>
                    </a:p>
                  </a:txBody>
                  <a:tcPr marL="30021" marR="30021" marT="15011" marB="15011" anchor="ctr">
                    <a:lnL w="9525" cap="flat" cmpd="sng" algn="ctr">
                      <a:solidFill>
                        <a:srgbClr val="301E9B"/>
                      </a:solidFill>
                      <a:prstDash val="solid"/>
                      <a:round/>
                      <a:headEnd type="none" w="med" len="med"/>
                      <a:tailEnd type="none" w="med" len="med"/>
                    </a:lnL>
                    <a:lnR w="9525" cap="flat" cmpd="sng" algn="ctr">
                      <a:solidFill>
                        <a:srgbClr val="2084E4"/>
                      </a:solidFill>
                      <a:prstDash val="solid"/>
                      <a:round/>
                      <a:headEnd type="none" w="med" len="med"/>
                      <a:tailEnd type="none" w="med" len="med"/>
                    </a:lnR>
                    <a:lnT w="12700" cap="flat" cmpd="sng" algn="ctr">
                      <a:solidFill>
                        <a:srgbClr val="301E9B"/>
                      </a:solidFill>
                      <a:prstDash val="solid"/>
                      <a:round/>
                      <a:headEnd type="none" w="med" len="med"/>
                      <a:tailEnd type="none" w="med" len="med"/>
                    </a:lnT>
                    <a:lnB w="9525" cap="flat" cmpd="sng" algn="ctr">
                      <a:solidFill>
                        <a:srgbClr val="301E9B"/>
                      </a:solidFill>
                      <a:prstDash val="solid"/>
                      <a:round/>
                      <a:headEnd type="none" w="med" len="med"/>
                      <a:tailEnd type="none" w="med" len="med"/>
                    </a:lnB>
                    <a:solidFill>
                      <a:srgbClr val="FFFFFF"/>
                    </a:solidFill>
                  </a:tcPr>
                </a:tc>
                <a:tc>
                  <a:txBody>
                    <a:bodyPr/>
                    <a:lstStyle/>
                    <a:p>
                      <a:pPr fontAlgn="base"/>
                      <a:r>
                        <a:rPr lang="en-IN" sz="600">
                          <a:effectLst/>
                        </a:rPr>
                        <a:t>Monthly meetings or check-ins</a:t>
                      </a:r>
                    </a:p>
                  </a:txBody>
                  <a:tcPr marL="30021" marR="30021" marT="15011" marB="15011" anchor="ctr">
                    <a:lnL w="9525" cap="flat" cmpd="sng" algn="ctr">
                      <a:solidFill>
                        <a:srgbClr val="2084E4"/>
                      </a:solidFill>
                      <a:prstDash val="solid"/>
                      <a:round/>
                      <a:headEnd type="none" w="med" len="med"/>
                      <a:tailEnd type="none" w="med" len="med"/>
                    </a:lnL>
                    <a:lnR w="9525" cap="flat" cmpd="sng" algn="ctr">
                      <a:solidFill>
                        <a:srgbClr val="8081E4"/>
                      </a:solidFill>
                      <a:prstDash val="solid"/>
                      <a:round/>
                      <a:headEnd type="none" w="med" len="med"/>
                      <a:tailEnd type="none" w="med" len="med"/>
                    </a:lnR>
                    <a:lnT w="12700" cap="flat" cmpd="sng" algn="ctr">
                      <a:solidFill>
                        <a:srgbClr val="2084E4"/>
                      </a:solidFill>
                      <a:prstDash val="solid"/>
                      <a:round/>
                      <a:headEnd type="none" w="med" len="med"/>
                      <a:tailEnd type="none" w="med" len="med"/>
                    </a:lnT>
                    <a:lnB w="9525" cap="flat" cmpd="sng" algn="ctr">
                      <a:solidFill>
                        <a:srgbClr val="2084E4"/>
                      </a:solidFill>
                      <a:prstDash val="solid"/>
                      <a:round/>
                      <a:headEnd type="none" w="med" len="med"/>
                      <a:tailEnd type="none" w="med" len="med"/>
                    </a:lnB>
                    <a:solidFill>
                      <a:srgbClr val="FFFFFF"/>
                    </a:solidFill>
                  </a:tcPr>
                </a:tc>
                <a:tc>
                  <a:txBody>
                    <a:bodyPr/>
                    <a:lstStyle/>
                    <a:p>
                      <a:pPr fontAlgn="base"/>
                      <a:r>
                        <a:rPr lang="en-IN" sz="600">
                          <a:effectLst/>
                        </a:rPr>
                        <a:t>In-person meetings, Video conferences, Email</a:t>
                      </a:r>
                    </a:p>
                  </a:txBody>
                  <a:tcPr marL="30021" marR="30021" marT="15011" marB="15011" anchor="ctr">
                    <a:lnL w="9525" cap="flat" cmpd="sng" algn="ctr">
                      <a:solidFill>
                        <a:srgbClr val="8081E4"/>
                      </a:solidFill>
                      <a:prstDash val="solid"/>
                      <a:round/>
                      <a:headEnd type="none" w="med" len="med"/>
                      <a:tailEnd type="none" w="med" len="med"/>
                    </a:lnL>
                    <a:lnR w="9525" cap="flat" cmpd="sng" algn="ctr">
                      <a:solidFill>
                        <a:srgbClr val="4048E4"/>
                      </a:solidFill>
                      <a:prstDash val="solid"/>
                      <a:round/>
                      <a:headEnd type="none" w="med" len="med"/>
                      <a:tailEnd type="none" w="med" len="med"/>
                    </a:lnR>
                    <a:lnT w="12700" cap="flat" cmpd="sng" algn="ctr">
                      <a:solidFill>
                        <a:srgbClr val="8081E4"/>
                      </a:solidFill>
                      <a:prstDash val="solid"/>
                      <a:round/>
                      <a:headEnd type="none" w="med" len="med"/>
                      <a:tailEnd type="none" w="med" len="med"/>
                    </a:lnT>
                    <a:lnB w="9525" cap="flat" cmpd="sng" algn="ctr">
                      <a:solidFill>
                        <a:srgbClr val="8081E4"/>
                      </a:solidFill>
                      <a:prstDash val="solid"/>
                      <a:round/>
                      <a:headEnd type="none" w="med" len="med"/>
                      <a:tailEnd type="none" w="med" len="med"/>
                    </a:lnB>
                    <a:solidFill>
                      <a:srgbClr val="FFFFFF"/>
                    </a:solidFill>
                  </a:tcPr>
                </a:tc>
                <a:tc>
                  <a:txBody>
                    <a:bodyPr/>
                    <a:lstStyle/>
                    <a:p>
                      <a:pPr fontAlgn="base"/>
                      <a:r>
                        <a:rPr lang="en-IN" sz="600" dirty="0">
                          <a:effectLst/>
                        </a:rPr>
                        <a:t>Jake Towers</a:t>
                      </a:r>
                    </a:p>
                  </a:txBody>
                  <a:tcPr marL="30021" marR="30021" marT="15011" marB="15011" anchor="ctr">
                    <a:lnL w="9525" cap="flat" cmpd="sng" algn="ctr">
                      <a:solidFill>
                        <a:srgbClr val="4048E4"/>
                      </a:solidFill>
                      <a:prstDash val="solid"/>
                      <a:round/>
                      <a:headEnd type="none" w="med" len="med"/>
                      <a:tailEnd type="none" w="med" len="med"/>
                    </a:lnL>
                    <a:lnR w="9525" cap="flat" cmpd="sng" algn="ctr">
                      <a:solidFill>
                        <a:srgbClr val="4048E4"/>
                      </a:solidFill>
                      <a:prstDash val="solid"/>
                      <a:round/>
                      <a:headEnd type="none" w="med" len="med"/>
                      <a:tailEnd type="none" w="med" len="med"/>
                    </a:lnR>
                    <a:lnT w="12700" cap="flat" cmpd="sng" algn="ctr">
                      <a:solidFill>
                        <a:srgbClr val="4048E4"/>
                      </a:solidFill>
                      <a:prstDash val="solid"/>
                      <a:round/>
                      <a:headEnd type="none" w="med" len="med"/>
                      <a:tailEnd type="none" w="med" len="med"/>
                    </a:lnT>
                    <a:lnB w="9525" cap="flat" cmpd="sng" algn="ctr">
                      <a:solidFill>
                        <a:srgbClr val="4048E4"/>
                      </a:solidFill>
                      <a:prstDash val="solid"/>
                      <a:round/>
                      <a:headEnd type="none" w="med" len="med"/>
                      <a:tailEnd type="none" w="med" len="med"/>
                    </a:lnB>
                    <a:solidFill>
                      <a:srgbClr val="FFFFFF"/>
                    </a:solidFill>
                  </a:tcPr>
                </a:tc>
                <a:extLst>
                  <a:ext uri="{0D108BD9-81ED-4DB2-BD59-A6C34878D82A}">
                    <a16:rowId xmlns:a16="http://schemas.microsoft.com/office/drawing/2014/main" val="3300721049"/>
                  </a:ext>
                </a:extLst>
              </a:tr>
            </a:tbl>
          </a:graphicData>
        </a:graphic>
      </p:graphicFrame>
      <p:sp>
        <p:nvSpPr>
          <p:cNvPr id="4" name="Text Placeholder 3">
            <a:extLst>
              <a:ext uri="{FF2B5EF4-FFF2-40B4-BE49-F238E27FC236}">
                <a16:creationId xmlns:a16="http://schemas.microsoft.com/office/drawing/2014/main" id="{C3B4BFD3-2617-CC24-C357-1662ED7C1C8A}"/>
              </a:ext>
            </a:extLst>
          </p:cNvPr>
          <p:cNvSpPr>
            <a:spLocks noGrp="1"/>
          </p:cNvSpPr>
          <p:nvPr>
            <p:ph type="body" sz="half" idx="2"/>
          </p:nvPr>
        </p:nvSpPr>
        <p:spPr/>
        <p:txBody>
          <a:bodyPr>
            <a:normAutofit fontScale="92500" lnSpcReduction="10000"/>
          </a:bodyPr>
          <a:lstStyle/>
          <a:p>
            <a:r>
              <a:rPr lang="en-US" sz="1600" dirty="0"/>
              <a:t>The approach for developing the communication matrix involved stakeholder analysis, requirement gathering, collaborative planning, matrix design, feedback iteration, and implementation with ongoing monitoring for optimization. This enabled us to: </a:t>
            </a:r>
          </a:p>
          <a:p>
            <a:pPr marL="285750" indent="-285750">
              <a:buFont typeface="Wingdings" pitchFamily="2" charset="2"/>
              <a:buChar char="Ø"/>
            </a:pPr>
            <a:r>
              <a:rPr lang="en-IN" sz="1600" dirty="0"/>
              <a:t>Adapt communication methods based on stakeholder preferences.</a:t>
            </a:r>
          </a:p>
          <a:p>
            <a:pPr marL="285750" indent="-285750">
              <a:buFont typeface="Wingdings" pitchFamily="2" charset="2"/>
              <a:buChar char="Ø"/>
            </a:pPr>
            <a:r>
              <a:rPr lang="en-IN" sz="1600" dirty="0"/>
              <a:t>Effectively document accountability and maintain transparency.</a:t>
            </a:r>
          </a:p>
          <a:p>
            <a:pPr marL="285750" indent="-285750">
              <a:buFont typeface="Wingdings" pitchFamily="2" charset="2"/>
              <a:buChar char="Ø"/>
            </a:pPr>
            <a:r>
              <a:rPr lang="en-IN" sz="1600" dirty="0"/>
              <a:t>Implement regular feedback mechanisms for stakeholder input and issue resolution.</a:t>
            </a:r>
          </a:p>
          <a:p>
            <a:pPr marL="285750" indent="-285750">
              <a:buFont typeface="Wingdings" pitchFamily="2" charset="2"/>
              <a:buChar char="Ø"/>
            </a:pPr>
            <a:endParaRPr lang="en-US" sz="1600" dirty="0"/>
          </a:p>
        </p:txBody>
      </p:sp>
      <p:sp>
        <p:nvSpPr>
          <p:cNvPr id="6" name="Rectangle 1">
            <a:extLst>
              <a:ext uri="{FF2B5EF4-FFF2-40B4-BE49-F238E27FC236}">
                <a16:creationId xmlns:a16="http://schemas.microsoft.com/office/drawing/2014/main" id="{32D92051-A98B-E5BC-D4F1-7AFFC4D01E2E}"/>
              </a:ext>
            </a:extLst>
          </p:cNvPr>
          <p:cNvSpPr>
            <a:spLocks noChangeArrowheads="1"/>
          </p:cNvSpPr>
          <p:nvPr/>
        </p:nvSpPr>
        <p:spPr bwMode="auto">
          <a:xfrm>
            <a:off x="6257924" y="128587"/>
            <a:ext cx="5479578" cy="67670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R="0" lvl="0" algn="ctr" fontAlgn="base">
              <a:lnSpc>
                <a:spcPct val="120000"/>
              </a:lnSpc>
              <a:spcBef>
                <a:spcPts val="1000"/>
              </a:spcBef>
              <a:spcAft>
                <a:spcPct val="0"/>
              </a:spcAft>
              <a:buClrTx/>
              <a:buSzTx/>
              <a:tabLst/>
            </a:pPr>
            <a:r>
              <a:rPr lang="en-US" altLang="en-US" b="1" u="sng" dirty="0"/>
              <a:t>Communication </a:t>
            </a:r>
            <a:r>
              <a:rPr kumimoji="0" lang="en-US" altLang="en-US" b="1" i="0" u="sng" strike="noStrike" cap="none" normalizeH="0" baseline="0" dirty="0">
                <a:ln>
                  <a:noFill/>
                </a:ln>
                <a:effectLst/>
              </a:rPr>
              <a:t>Matrix</a:t>
            </a:r>
            <a:endParaRPr kumimoji="0" lang="en-US" altLang="en-US" b="0" i="0" u="none" strike="noStrike" cap="none" normalizeH="0" baseline="0" dirty="0">
              <a:ln>
                <a:noFill/>
              </a:ln>
              <a:effectLst/>
            </a:endParaRPr>
          </a:p>
        </p:txBody>
      </p:sp>
    </p:spTree>
    <p:extLst>
      <p:ext uri="{BB962C8B-B14F-4D97-AF65-F5344CB8AC3E}">
        <p14:creationId xmlns:p14="http://schemas.microsoft.com/office/powerpoint/2010/main" val="2081949575"/>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1935</TotalTime>
  <Words>1000</Words>
  <Application>Microsoft Office PowerPoint</Application>
  <PresentationFormat>Widescreen</PresentationFormat>
  <Paragraphs>161</Paragraphs>
  <Slides>13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Avenir Next LT Pro</vt:lpstr>
      <vt:lpstr>Bahnschrift</vt:lpstr>
      <vt:lpstr>Calibri</vt:lpstr>
      <vt:lpstr>Optima</vt:lpstr>
      <vt:lpstr>Söhne</vt:lpstr>
      <vt:lpstr>Times New Roman</vt:lpstr>
      <vt:lpstr>Wingdings</vt:lpstr>
      <vt:lpstr>MatrixVTI</vt:lpstr>
      <vt:lpstr>PowerPoint Presentation</vt:lpstr>
      <vt:lpstr>PowerPoint Presentation</vt:lpstr>
      <vt:lpstr>PowerPoint Presentation</vt:lpstr>
      <vt:lpstr>Measurable Organization Value</vt:lpstr>
      <vt:lpstr>Scope &amp; Deliverables</vt:lpstr>
      <vt:lpstr>Schedule Overview</vt:lpstr>
      <vt:lpstr>Stakeholder Management</vt:lpstr>
      <vt:lpstr>Stakeholder Management</vt:lpstr>
      <vt:lpstr>Communication Matrix</vt:lpstr>
      <vt:lpstr>Risk Register</vt:lpstr>
      <vt:lpstr>Quality Management Plan</vt:lpstr>
      <vt:lpstr>Organizational Change Management Plan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Bhumika Deo</dc:creator>
  <cp:lastModifiedBy>Atish Kumar Dash</cp:lastModifiedBy>
  <cp:revision>70</cp:revision>
  <dcterms:created xsi:type="dcterms:W3CDTF">2024-04-26T15:33:11Z</dcterms:created>
  <dcterms:modified xsi:type="dcterms:W3CDTF">2024-05-01T23:00:46Z</dcterms:modified>
</cp:coreProperties>
</file>

<file path=docProps/thumbnail.jpeg>
</file>